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Lst>
  <p:sldIdLst>
    <p:sldId id="256" r:id="rId3"/>
    <p:sldId id="257" r:id="rId4"/>
    <p:sldId id="263" r:id="rId5"/>
    <p:sldId id="264" r:id="rId6"/>
    <p:sldId id="265" r:id="rId7"/>
    <p:sldId id="266" r:id="rId8"/>
    <p:sldId id="267" r:id="rId9"/>
    <p:sldId id="274" r:id="rId10"/>
    <p:sldId id="268" r:id="rId11"/>
    <p:sldId id="277" r:id="rId12"/>
    <p:sldId id="289" r:id="rId13"/>
    <p:sldId id="290" r:id="rId14"/>
    <p:sldId id="279" r:id="rId15"/>
    <p:sldId id="280" r:id="rId16"/>
    <p:sldId id="281" r:id="rId17"/>
    <p:sldId id="282" r:id="rId18"/>
    <p:sldId id="269" r:id="rId19"/>
    <p:sldId id="270" r:id="rId20"/>
    <p:sldId id="271" r:id="rId21"/>
    <p:sldId id="272" r:id="rId22"/>
    <p:sldId id="258" r:id="rId23"/>
    <p:sldId id="273" r:id="rId24"/>
    <p:sldId id="259" r:id="rId25"/>
    <p:sldId id="285" r:id="rId26"/>
    <p:sldId id="283" r:id="rId27"/>
    <p:sldId id="286" r:id="rId28"/>
    <p:sldId id="287" r:id="rId29"/>
    <p:sldId id="288" r:id="rId30"/>
    <p:sldId id="261" r:id="rId31"/>
  </p:sldIdLst>
  <p:sldSz cx="12192000" cy="6858000"/>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37" autoAdjust="0"/>
    <p:restoredTop sz="94660"/>
  </p:normalViewPr>
  <p:slideViewPr>
    <p:cSldViewPr snapToGrid="0">
      <p:cViewPr varScale="1">
        <p:scale>
          <a:sx n="60" d="100"/>
          <a:sy n="60" d="100"/>
        </p:scale>
        <p:origin x="84" y="112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4FDB9-B441-4F32-A251-BF8AE61DCC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8253D33-378F-41A2-8863-46BA1DCD31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6A89699-9C7E-4E20-9ADB-D703DE44BEA4}"/>
              </a:ext>
            </a:extLst>
          </p:cNvPr>
          <p:cNvSpPr>
            <a:spLocks noGrp="1"/>
          </p:cNvSpPr>
          <p:nvPr>
            <p:ph type="dt" sz="half" idx="10"/>
          </p:nvPr>
        </p:nvSpPr>
        <p:spPr/>
        <p:txBody>
          <a:bodyPr/>
          <a:lstStyle/>
          <a:p>
            <a:fld id="{714B8A4F-E6BB-41D5-BFD5-61F5C7BC6240}" type="datetimeFigureOut">
              <a:rPr lang="en-US" smtClean="0"/>
              <a:t>8/26/2021</a:t>
            </a:fld>
            <a:endParaRPr lang="en-US"/>
          </a:p>
        </p:txBody>
      </p:sp>
      <p:sp>
        <p:nvSpPr>
          <p:cNvPr id="5" name="Footer Placeholder 4">
            <a:extLst>
              <a:ext uri="{FF2B5EF4-FFF2-40B4-BE49-F238E27FC236}">
                <a16:creationId xmlns:a16="http://schemas.microsoft.com/office/drawing/2014/main" id="{B047D42E-3308-4E59-A454-1B7F0AF283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3E2136-6EA6-4A26-BF24-F3FB7CDF2DBC}"/>
              </a:ext>
            </a:extLst>
          </p:cNvPr>
          <p:cNvSpPr>
            <a:spLocks noGrp="1"/>
          </p:cNvSpPr>
          <p:nvPr>
            <p:ph type="sldNum" sz="quarter" idx="12"/>
          </p:nvPr>
        </p:nvSpPr>
        <p:spPr/>
        <p:txBody>
          <a:bodyPr/>
          <a:lstStyle/>
          <a:p>
            <a:fld id="{A072460D-0D41-4C95-B38C-09E28D1D426C}" type="slidenum">
              <a:rPr lang="en-US" smtClean="0"/>
              <a:t>‹#›</a:t>
            </a:fld>
            <a:endParaRPr lang="en-US"/>
          </a:p>
        </p:txBody>
      </p:sp>
    </p:spTree>
    <p:extLst>
      <p:ext uri="{BB962C8B-B14F-4D97-AF65-F5344CB8AC3E}">
        <p14:creationId xmlns:p14="http://schemas.microsoft.com/office/powerpoint/2010/main" val="320226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22218-ED30-4BA1-B7AF-8A088BA088B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1C2EC99-D3F5-4F16-A4F4-3086FA72F3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916379-60E1-451C-A28D-214E279C0D1A}"/>
              </a:ext>
            </a:extLst>
          </p:cNvPr>
          <p:cNvSpPr>
            <a:spLocks noGrp="1"/>
          </p:cNvSpPr>
          <p:nvPr>
            <p:ph type="dt" sz="half" idx="10"/>
          </p:nvPr>
        </p:nvSpPr>
        <p:spPr/>
        <p:txBody>
          <a:bodyPr/>
          <a:lstStyle/>
          <a:p>
            <a:fld id="{714B8A4F-E6BB-41D5-BFD5-61F5C7BC6240}" type="datetimeFigureOut">
              <a:rPr lang="en-US" smtClean="0"/>
              <a:t>8/26/2021</a:t>
            </a:fld>
            <a:endParaRPr lang="en-US"/>
          </a:p>
        </p:txBody>
      </p:sp>
      <p:sp>
        <p:nvSpPr>
          <p:cNvPr id="5" name="Footer Placeholder 4">
            <a:extLst>
              <a:ext uri="{FF2B5EF4-FFF2-40B4-BE49-F238E27FC236}">
                <a16:creationId xmlns:a16="http://schemas.microsoft.com/office/drawing/2014/main" id="{BFADA509-42D3-44E9-B1B4-E4FF060DF1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0137AC-7447-492F-A573-373BD5F61202}"/>
              </a:ext>
            </a:extLst>
          </p:cNvPr>
          <p:cNvSpPr>
            <a:spLocks noGrp="1"/>
          </p:cNvSpPr>
          <p:nvPr>
            <p:ph type="sldNum" sz="quarter" idx="12"/>
          </p:nvPr>
        </p:nvSpPr>
        <p:spPr/>
        <p:txBody>
          <a:bodyPr/>
          <a:lstStyle/>
          <a:p>
            <a:fld id="{A072460D-0D41-4C95-B38C-09E28D1D426C}" type="slidenum">
              <a:rPr lang="en-US" smtClean="0"/>
              <a:t>‹#›</a:t>
            </a:fld>
            <a:endParaRPr lang="en-US"/>
          </a:p>
        </p:txBody>
      </p:sp>
    </p:spTree>
    <p:extLst>
      <p:ext uri="{BB962C8B-B14F-4D97-AF65-F5344CB8AC3E}">
        <p14:creationId xmlns:p14="http://schemas.microsoft.com/office/powerpoint/2010/main" val="675343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D1EC96-BFB2-4D2D-B599-6EF0D1BC2D6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3C1B3E0-32E1-4422-A18F-856E76B2E0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C05D14-6A43-4062-B029-373F7B26851E}"/>
              </a:ext>
            </a:extLst>
          </p:cNvPr>
          <p:cNvSpPr>
            <a:spLocks noGrp="1"/>
          </p:cNvSpPr>
          <p:nvPr>
            <p:ph type="dt" sz="half" idx="10"/>
          </p:nvPr>
        </p:nvSpPr>
        <p:spPr/>
        <p:txBody>
          <a:bodyPr/>
          <a:lstStyle/>
          <a:p>
            <a:fld id="{714B8A4F-E6BB-41D5-BFD5-61F5C7BC6240}" type="datetimeFigureOut">
              <a:rPr lang="en-US" smtClean="0"/>
              <a:t>8/26/2021</a:t>
            </a:fld>
            <a:endParaRPr lang="en-US"/>
          </a:p>
        </p:txBody>
      </p:sp>
      <p:sp>
        <p:nvSpPr>
          <p:cNvPr id="5" name="Footer Placeholder 4">
            <a:extLst>
              <a:ext uri="{FF2B5EF4-FFF2-40B4-BE49-F238E27FC236}">
                <a16:creationId xmlns:a16="http://schemas.microsoft.com/office/drawing/2014/main" id="{77339938-1E8E-43DE-9824-33006C7D75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2E076A-83B7-4ADC-B046-654AB33A6255}"/>
              </a:ext>
            </a:extLst>
          </p:cNvPr>
          <p:cNvSpPr>
            <a:spLocks noGrp="1"/>
          </p:cNvSpPr>
          <p:nvPr>
            <p:ph type="sldNum" sz="quarter" idx="12"/>
          </p:nvPr>
        </p:nvSpPr>
        <p:spPr/>
        <p:txBody>
          <a:bodyPr/>
          <a:lstStyle/>
          <a:p>
            <a:fld id="{A072460D-0D41-4C95-B38C-09E28D1D426C}" type="slidenum">
              <a:rPr lang="en-US" smtClean="0"/>
              <a:t>‹#›</a:t>
            </a:fld>
            <a:endParaRPr lang="en-US"/>
          </a:p>
        </p:txBody>
      </p:sp>
    </p:spTree>
    <p:extLst>
      <p:ext uri="{BB962C8B-B14F-4D97-AF65-F5344CB8AC3E}">
        <p14:creationId xmlns:p14="http://schemas.microsoft.com/office/powerpoint/2010/main" val="33905593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1F928-7C73-4DD4-A6F4-FEFDBEF94F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280786-0EDE-4345-831C-A31521CED2F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E79563-C49B-43B8-8A8D-76463645ABCD}"/>
              </a:ext>
            </a:extLst>
          </p:cNvPr>
          <p:cNvSpPr>
            <a:spLocks noGrp="1"/>
          </p:cNvSpPr>
          <p:nvPr>
            <p:ph type="dt" sz="half" idx="10"/>
          </p:nvPr>
        </p:nvSpPr>
        <p:spPr/>
        <p:txBody>
          <a:bodyPr/>
          <a:lstStyle/>
          <a:p>
            <a:fld id="{2BE37999-4F67-42FF-947E-E127713F00DD}" type="datetimeFigureOut">
              <a:rPr lang="en-US" smtClean="0"/>
              <a:t>8/26/2021</a:t>
            </a:fld>
            <a:endParaRPr lang="en-US"/>
          </a:p>
        </p:txBody>
      </p:sp>
      <p:sp>
        <p:nvSpPr>
          <p:cNvPr id="5" name="Footer Placeholder 4">
            <a:extLst>
              <a:ext uri="{FF2B5EF4-FFF2-40B4-BE49-F238E27FC236}">
                <a16:creationId xmlns:a16="http://schemas.microsoft.com/office/drawing/2014/main" id="{5D9DD06E-0489-4D3A-B326-34498BEC2B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C8BA5A-9E5D-4128-B617-CC893A135742}"/>
              </a:ext>
            </a:extLst>
          </p:cNvPr>
          <p:cNvSpPr>
            <a:spLocks noGrp="1"/>
          </p:cNvSpPr>
          <p:nvPr>
            <p:ph type="sldNum" sz="quarter" idx="12"/>
          </p:nvPr>
        </p:nvSpPr>
        <p:spPr/>
        <p:txBody>
          <a:bodyPr/>
          <a:lstStyle/>
          <a:p>
            <a:fld id="{05CE7F7A-7FDB-4DF4-84A2-BEEA019C21B4}" type="slidenum">
              <a:rPr lang="en-US" smtClean="0"/>
              <a:t>‹#›</a:t>
            </a:fld>
            <a:endParaRPr lang="en-US"/>
          </a:p>
        </p:txBody>
      </p:sp>
    </p:spTree>
    <p:extLst>
      <p:ext uri="{BB962C8B-B14F-4D97-AF65-F5344CB8AC3E}">
        <p14:creationId xmlns:p14="http://schemas.microsoft.com/office/powerpoint/2010/main" val="3477604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D55BB-A405-4C0F-8946-55D5551922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F46BEB-3E9D-48E9-84A4-BF5942E0391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32D229-F817-4FE1-A28C-89CE90579244}"/>
              </a:ext>
            </a:extLst>
          </p:cNvPr>
          <p:cNvSpPr>
            <a:spLocks noGrp="1"/>
          </p:cNvSpPr>
          <p:nvPr>
            <p:ph type="dt" sz="half" idx="10"/>
          </p:nvPr>
        </p:nvSpPr>
        <p:spPr/>
        <p:txBody>
          <a:bodyPr/>
          <a:lstStyle/>
          <a:p>
            <a:fld id="{714B8A4F-E6BB-41D5-BFD5-61F5C7BC6240}" type="datetimeFigureOut">
              <a:rPr lang="en-US" smtClean="0"/>
              <a:t>8/26/2021</a:t>
            </a:fld>
            <a:endParaRPr lang="en-US"/>
          </a:p>
        </p:txBody>
      </p:sp>
      <p:sp>
        <p:nvSpPr>
          <p:cNvPr id="5" name="Footer Placeholder 4">
            <a:extLst>
              <a:ext uri="{FF2B5EF4-FFF2-40B4-BE49-F238E27FC236}">
                <a16:creationId xmlns:a16="http://schemas.microsoft.com/office/drawing/2014/main" id="{3A7F33C0-F1BD-4DF5-BA8C-072A37E5B2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0CB8C7-98E2-4116-9A40-4C3D1F558873}"/>
              </a:ext>
            </a:extLst>
          </p:cNvPr>
          <p:cNvSpPr>
            <a:spLocks noGrp="1"/>
          </p:cNvSpPr>
          <p:nvPr>
            <p:ph type="sldNum" sz="quarter" idx="12"/>
          </p:nvPr>
        </p:nvSpPr>
        <p:spPr/>
        <p:txBody>
          <a:bodyPr/>
          <a:lstStyle/>
          <a:p>
            <a:fld id="{A072460D-0D41-4C95-B38C-09E28D1D426C}" type="slidenum">
              <a:rPr lang="en-US" smtClean="0"/>
              <a:t>‹#›</a:t>
            </a:fld>
            <a:endParaRPr lang="en-US"/>
          </a:p>
        </p:txBody>
      </p:sp>
    </p:spTree>
    <p:extLst>
      <p:ext uri="{BB962C8B-B14F-4D97-AF65-F5344CB8AC3E}">
        <p14:creationId xmlns:p14="http://schemas.microsoft.com/office/powerpoint/2010/main" val="2250931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C6028-6853-43D2-835C-9B0DDEA4CC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33241A5-16CF-49F2-98A8-C85CA29612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A597499-6953-47D9-88C0-CE9F6CD353E9}"/>
              </a:ext>
            </a:extLst>
          </p:cNvPr>
          <p:cNvSpPr>
            <a:spLocks noGrp="1"/>
          </p:cNvSpPr>
          <p:nvPr>
            <p:ph type="dt" sz="half" idx="10"/>
          </p:nvPr>
        </p:nvSpPr>
        <p:spPr/>
        <p:txBody>
          <a:bodyPr/>
          <a:lstStyle/>
          <a:p>
            <a:fld id="{714B8A4F-E6BB-41D5-BFD5-61F5C7BC6240}" type="datetimeFigureOut">
              <a:rPr lang="en-US" smtClean="0"/>
              <a:t>8/26/2021</a:t>
            </a:fld>
            <a:endParaRPr lang="en-US"/>
          </a:p>
        </p:txBody>
      </p:sp>
      <p:sp>
        <p:nvSpPr>
          <p:cNvPr id="5" name="Footer Placeholder 4">
            <a:extLst>
              <a:ext uri="{FF2B5EF4-FFF2-40B4-BE49-F238E27FC236}">
                <a16:creationId xmlns:a16="http://schemas.microsoft.com/office/drawing/2014/main" id="{942A1828-1941-4F3E-BC05-5D48866F6F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1543A5-3D94-4AD0-BBDC-3011CD14CFFB}"/>
              </a:ext>
            </a:extLst>
          </p:cNvPr>
          <p:cNvSpPr>
            <a:spLocks noGrp="1"/>
          </p:cNvSpPr>
          <p:nvPr>
            <p:ph type="sldNum" sz="quarter" idx="12"/>
          </p:nvPr>
        </p:nvSpPr>
        <p:spPr/>
        <p:txBody>
          <a:bodyPr/>
          <a:lstStyle/>
          <a:p>
            <a:fld id="{A072460D-0D41-4C95-B38C-09E28D1D426C}" type="slidenum">
              <a:rPr lang="en-US" smtClean="0"/>
              <a:t>‹#›</a:t>
            </a:fld>
            <a:endParaRPr lang="en-US"/>
          </a:p>
        </p:txBody>
      </p:sp>
    </p:spTree>
    <p:extLst>
      <p:ext uri="{BB962C8B-B14F-4D97-AF65-F5344CB8AC3E}">
        <p14:creationId xmlns:p14="http://schemas.microsoft.com/office/powerpoint/2010/main" val="1090634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17A70-ED7E-4147-A02B-A201A54491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53C257-0F89-4B7E-A74D-4844E003A7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CFD4F8-E49D-4CD1-AA6C-7E05D7DD242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8BFC4B-4944-460D-825E-55079E0C308B}"/>
              </a:ext>
            </a:extLst>
          </p:cNvPr>
          <p:cNvSpPr>
            <a:spLocks noGrp="1"/>
          </p:cNvSpPr>
          <p:nvPr>
            <p:ph type="dt" sz="half" idx="10"/>
          </p:nvPr>
        </p:nvSpPr>
        <p:spPr/>
        <p:txBody>
          <a:bodyPr/>
          <a:lstStyle/>
          <a:p>
            <a:fld id="{714B8A4F-E6BB-41D5-BFD5-61F5C7BC6240}" type="datetimeFigureOut">
              <a:rPr lang="en-US" smtClean="0"/>
              <a:t>8/26/2021</a:t>
            </a:fld>
            <a:endParaRPr lang="en-US"/>
          </a:p>
        </p:txBody>
      </p:sp>
      <p:sp>
        <p:nvSpPr>
          <p:cNvPr id="6" name="Footer Placeholder 5">
            <a:extLst>
              <a:ext uri="{FF2B5EF4-FFF2-40B4-BE49-F238E27FC236}">
                <a16:creationId xmlns:a16="http://schemas.microsoft.com/office/drawing/2014/main" id="{1A08498F-4E59-443A-89E7-D84C34BDC5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8C092B-3A10-47CC-B75E-BCAF46B334EB}"/>
              </a:ext>
            </a:extLst>
          </p:cNvPr>
          <p:cNvSpPr>
            <a:spLocks noGrp="1"/>
          </p:cNvSpPr>
          <p:nvPr>
            <p:ph type="sldNum" sz="quarter" idx="12"/>
          </p:nvPr>
        </p:nvSpPr>
        <p:spPr/>
        <p:txBody>
          <a:bodyPr/>
          <a:lstStyle/>
          <a:p>
            <a:fld id="{A072460D-0D41-4C95-B38C-09E28D1D426C}" type="slidenum">
              <a:rPr lang="en-US" smtClean="0"/>
              <a:t>‹#›</a:t>
            </a:fld>
            <a:endParaRPr lang="en-US"/>
          </a:p>
        </p:txBody>
      </p:sp>
    </p:spTree>
    <p:extLst>
      <p:ext uri="{BB962C8B-B14F-4D97-AF65-F5344CB8AC3E}">
        <p14:creationId xmlns:p14="http://schemas.microsoft.com/office/powerpoint/2010/main" val="212143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2606B-B641-4E68-B833-7D5F18A795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09EB58D-4961-4298-815C-6A312CCD74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ADC45F-2D5A-4052-BDA2-ABC2995A30D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9783357-41FD-4907-B251-5B5A4D468C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6C7FEC9-1FDB-4468-AE07-A739E07764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E70D981-9059-4619-974D-90819C558C2D}"/>
              </a:ext>
            </a:extLst>
          </p:cNvPr>
          <p:cNvSpPr>
            <a:spLocks noGrp="1"/>
          </p:cNvSpPr>
          <p:nvPr>
            <p:ph type="dt" sz="half" idx="10"/>
          </p:nvPr>
        </p:nvSpPr>
        <p:spPr/>
        <p:txBody>
          <a:bodyPr/>
          <a:lstStyle/>
          <a:p>
            <a:fld id="{714B8A4F-E6BB-41D5-BFD5-61F5C7BC6240}" type="datetimeFigureOut">
              <a:rPr lang="en-US" smtClean="0"/>
              <a:t>8/26/2021</a:t>
            </a:fld>
            <a:endParaRPr lang="en-US"/>
          </a:p>
        </p:txBody>
      </p:sp>
      <p:sp>
        <p:nvSpPr>
          <p:cNvPr id="8" name="Footer Placeholder 7">
            <a:extLst>
              <a:ext uri="{FF2B5EF4-FFF2-40B4-BE49-F238E27FC236}">
                <a16:creationId xmlns:a16="http://schemas.microsoft.com/office/drawing/2014/main" id="{32BF7932-F12A-4898-BF9D-583F7B93F6C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4916DE1-2515-4402-9159-B8C910698A05}"/>
              </a:ext>
            </a:extLst>
          </p:cNvPr>
          <p:cNvSpPr>
            <a:spLocks noGrp="1"/>
          </p:cNvSpPr>
          <p:nvPr>
            <p:ph type="sldNum" sz="quarter" idx="12"/>
          </p:nvPr>
        </p:nvSpPr>
        <p:spPr/>
        <p:txBody>
          <a:bodyPr/>
          <a:lstStyle/>
          <a:p>
            <a:fld id="{A072460D-0D41-4C95-B38C-09E28D1D426C}" type="slidenum">
              <a:rPr lang="en-US" smtClean="0"/>
              <a:t>‹#›</a:t>
            </a:fld>
            <a:endParaRPr lang="en-US"/>
          </a:p>
        </p:txBody>
      </p:sp>
    </p:spTree>
    <p:extLst>
      <p:ext uri="{BB962C8B-B14F-4D97-AF65-F5344CB8AC3E}">
        <p14:creationId xmlns:p14="http://schemas.microsoft.com/office/powerpoint/2010/main" val="2309153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AAB43-8EE4-49A6-A677-7F1998BBF71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4E5A07A-2B5A-4DAD-A047-46E2BFB69188}"/>
              </a:ext>
            </a:extLst>
          </p:cNvPr>
          <p:cNvSpPr>
            <a:spLocks noGrp="1"/>
          </p:cNvSpPr>
          <p:nvPr>
            <p:ph type="dt" sz="half" idx="10"/>
          </p:nvPr>
        </p:nvSpPr>
        <p:spPr/>
        <p:txBody>
          <a:bodyPr/>
          <a:lstStyle/>
          <a:p>
            <a:fld id="{714B8A4F-E6BB-41D5-BFD5-61F5C7BC6240}" type="datetimeFigureOut">
              <a:rPr lang="en-US" smtClean="0"/>
              <a:t>8/26/2021</a:t>
            </a:fld>
            <a:endParaRPr lang="en-US"/>
          </a:p>
        </p:txBody>
      </p:sp>
      <p:sp>
        <p:nvSpPr>
          <p:cNvPr id="4" name="Footer Placeholder 3">
            <a:extLst>
              <a:ext uri="{FF2B5EF4-FFF2-40B4-BE49-F238E27FC236}">
                <a16:creationId xmlns:a16="http://schemas.microsoft.com/office/drawing/2014/main" id="{33F31FAA-A809-4411-8745-A66EDB0E3B1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6310F6C-A03E-4744-B507-004CC9F142F4}"/>
              </a:ext>
            </a:extLst>
          </p:cNvPr>
          <p:cNvSpPr>
            <a:spLocks noGrp="1"/>
          </p:cNvSpPr>
          <p:nvPr>
            <p:ph type="sldNum" sz="quarter" idx="12"/>
          </p:nvPr>
        </p:nvSpPr>
        <p:spPr/>
        <p:txBody>
          <a:bodyPr/>
          <a:lstStyle/>
          <a:p>
            <a:fld id="{A072460D-0D41-4C95-B38C-09E28D1D426C}" type="slidenum">
              <a:rPr lang="en-US" smtClean="0"/>
              <a:t>‹#›</a:t>
            </a:fld>
            <a:endParaRPr lang="en-US"/>
          </a:p>
        </p:txBody>
      </p:sp>
    </p:spTree>
    <p:extLst>
      <p:ext uri="{BB962C8B-B14F-4D97-AF65-F5344CB8AC3E}">
        <p14:creationId xmlns:p14="http://schemas.microsoft.com/office/powerpoint/2010/main" val="2331765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EB3CB2-145D-4E72-9118-88066093FE43}"/>
              </a:ext>
            </a:extLst>
          </p:cNvPr>
          <p:cNvSpPr>
            <a:spLocks noGrp="1"/>
          </p:cNvSpPr>
          <p:nvPr>
            <p:ph type="dt" sz="half" idx="10"/>
          </p:nvPr>
        </p:nvSpPr>
        <p:spPr/>
        <p:txBody>
          <a:bodyPr/>
          <a:lstStyle/>
          <a:p>
            <a:fld id="{714B8A4F-E6BB-41D5-BFD5-61F5C7BC6240}" type="datetimeFigureOut">
              <a:rPr lang="en-US" smtClean="0"/>
              <a:t>8/26/2021</a:t>
            </a:fld>
            <a:endParaRPr lang="en-US"/>
          </a:p>
        </p:txBody>
      </p:sp>
      <p:sp>
        <p:nvSpPr>
          <p:cNvPr id="3" name="Footer Placeholder 2">
            <a:extLst>
              <a:ext uri="{FF2B5EF4-FFF2-40B4-BE49-F238E27FC236}">
                <a16:creationId xmlns:a16="http://schemas.microsoft.com/office/drawing/2014/main" id="{18A00294-87C8-4FDB-9821-F605EE9662B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7513C18-E39C-4C21-8997-C73C4D48D868}"/>
              </a:ext>
            </a:extLst>
          </p:cNvPr>
          <p:cNvSpPr>
            <a:spLocks noGrp="1"/>
          </p:cNvSpPr>
          <p:nvPr>
            <p:ph type="sldNum" sz="quarter" idx="12"/>
          </p:nvPr>
        </p:nvSpPr>
        <p:spPr/>
        <p:txBody>
          <a:bodyPr/>
          <a:lstStyle/>
          <a:p>
            <a:fld id="{A072460D-0D41-4C95-B38C-09E28D1D426C}" type="slidenum">
              <a:rPr lang="en-US" smtClean="0"/>
              <a:t>‹#›</a:t>
            </a:fld>
            <a:endParaRPr lang="en-US"/>
          </a:p>
        </p:txBody>
      </p:sp>
    </p:spTree>
    <p:extLst>
      <p:ext uri="{BB962C8B-B14F-4D97-AF65-F5344CB8AC3E}">
        <p14:creationId xmlns:p14="http://schemas.microsoft.com/office/powerpoint/2010/main" val="2755520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B911A-EDDE-4B51-8111-CAB9AC6C8C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0F4293C-B5BC-4054-A3F8-9118705641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0A86F51-7220-4AFD-8E9A-E4309D80C1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9FB541-0895-4D4F-AC23-04FC9805935B}"/>
              </a:ext>
            </a:extLst>
          </p:cNvPr>
          <p:cNvSpPr>
            <a:spLocks noGrp="1"/>
          </p:cNvSpPr>
          <p:nvPr>
            <p:ph type="dt" sz="half" idx="10"/>
          </p:nvPr>
        </p:nvSpPr>
        <p:spPr/>
        <p:txBody>
          <a:bodyPr/>
          <a:lstStyle/>
          <a:p>
            <a:fld id="{714B8A4F-E6BB-41D5-BFD5-61F5C7BC6240}" type="datetimeFigureOut">
              <a:rPr lang="en-US" smtClean="0"/>
              <a:t>8/26/2021</a:t>
            </a:fld>
            <a:endParaRPr lang="en-US"/>
          </a:p>
        </p:txBody>
      </p:sp>
      <p:sp>
        <p:nvSpPr>
          <p:cNvPr id="6" name="Footer Placeholder 5">
            <a:extLst>
              <a:ext uri="{FF2B5EF4-FFF2-40B4-BE49-F238E27FC236}">
                <a16:creationId xmlns:a16="http://schemas.microsoft.com/office/drawing/2014/main" id="{B3847BC0-1E28-4DB8-9DEE-19D40F1221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9EE06A-AEDD-46F7-9084-9D937ACA7770}"/>
              </a:ext>
            </a:extLst>
          </p:cNvPr>
          <p:cNvSpPr>
            <a:spLocks noGrp="1"/>
          </p:cNvSpPr>
          <p:nvPr>
            <p:ph type="sldNum" sz="quarter" idx="12"/>
          </p:nvPr>
        </p:nvSpPr>
        <p:spPr/>
        <p:txBody>
          <a:bodyPr/>
          <a:lstStyle/>
          <a:p>
            <a:fld id="{A072460D-0D41-4C95-B38C-09E28D1D426C}" type="slidenum">
              <a:rPr lang="en-US" smtClean="0"/>
              <a:t>‹#›</a:t>
            </a:fld>
            <a:endParaRPr lang="en-US"/>
          </a:p>
        </p:txBody>
      </p:sp>
    </p:spTree>
    <p:extLst>
      <p:ext uri="{BB962C8B-B14F-4D97-AF65-F5344CB8AC3E}">
        <p14:creationId xmlns:p14="http://schemas.microsoft.com/office/powerpoint/2010/main" val="3996657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4ACB2-9D3B-48C1-96D7-0810D6D9BA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C059EB2-1854-46E3-BC4E-FEBB779E13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C9842A9-1A20-48CE-B586-2748A9CF60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60B498-49D9-4440-8D9E-D6F41E9920A5}"/>
              </a:ext>
            </a:extLst>
          </p:cNvPr>
          <p:cNvSpPr>
            <a:spLocks noGrp="1"/>
          </p:cNvSpPr>
          <p:nvPr>
            <p:ph type="dt" sz="half" idx="10"/>
          </p:nvPr>
        </p:nvSpPr>
        <p:spPr/>
        <p:txBody>
          <a:bodyPr/>
          <a:lstStyle/>
          <a:p>
            <a:fld id="{714B8A4F-E6BB-41D5-BFD5-61F5C7BC6240}" type="datetimeFigureOut">
              <a:rPr lang="en-US" smtClean="0"/>
              <a:t>8/26/2021</a:t>
            </a:fld>
            <a:endParaRPr lang="en-US"/>
          </a:p>
        </p:txBody>
      </p:sp>
      <p:sp>
        <p:nvSpPr>
          <p:cNvPr id="6" name="Footer Placeholder 5">
            <a:extLst>
              <a:ext uri="{FF2B5EF4-FFF2-40B4-BE49-F238E27FC236}">
                <a16:creationId xmlns:a16="http://schemas.microsoft.com/office/drawing/2014/main" id="{8548C6E8-3E98-4F88-8720-EB79055D66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3E351F-C458-4288-BB10-A03136FD00AA}"/>
              </a:ext>
            </a:extLst>
          </p:cNvPr>
          <p:cNvSpPr>
            <a:spLocks noGrp="1"/>
          </p:cNvSpPr>
          <p:nvPr>
            <p:ph type="sldNum" sz="quarter" idx="12"/>
          </p:nvPr>
        </p:nvSpPr>
        <p:spPr/>
        <p:txBody>
          <a:bodyPr/>
          <a:lstStyle/>
          <a:p>
            <a:fld id="{A072460D-0D41-4C95-B38C-09E28D1D426C}" type="slidenum">
              <a:rPr lang="en-US" smtClean="0"/>
              <a:t>‹#›</a:t>
            </a:fld>
            <a:endParaRPr lang="en-US"/>
          </a:p>
        </p:txBody>
      </p:sp>
    </p:spTree>
    <p:extLst>
      <p:ext uri="{BB962C8B-B14F-4D97-AF65-F5344CB8AC3E}">
        <p14:creationId xmlns:p14="http://schemas.microsoft.com/office/powerpoint/2010/main" val="139759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E262A2-BCA1-468B-B3B3-AAC5344AE6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8E29457-F388-4333-B926-5A61195D1F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E44060-2D61-4F43-AE69-BE573D63FC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4B8A4F-E6BB-41D5-BFD5-61F5C7BC6240}" type="datetimeFigureOut">
              <a:rPr lang="en-US" smtClean="0"/>
              <a:t>8/26/2021</a:t>
            </a:fld>
            <a:endParaRPr lang="en-US"/>
          </a:p>
        </p:txBody>
      </p:sp>
      <p:sp>
        <p:nvSpPr>
          <p:cNvPr id="5" name="Footer Placeholder 4">
            <a:extLst>
              <a:ext uri="{FF2B5EF4-FFF2-40B4-BE49-F238E27FC236}">
                <a16:creationId xmlns:a16="http://schemas.microsoft.com/office/drawing/2014/main" id="{5E712953-7ACF-4167-A897-A193151727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449D249-CB96-45B9-A9A2-990F48F102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72460D-0D41-4C95-B38C-09E28D1D426C}" type="slidenum">
              <a:rPr lang="en-US" smtClean="0"/>
              <a:t>‹#›</a:t>
            </a:fld>
            <a:endParaRPr lang="en-US"/>
          </a:p>
        </p:txBody>
      </p:sp>
    </p:spTree>
    <p:extLst>
      <p:ext uri="{BB962C8B-B14F-4D97-AF65-F5344CB8AC3E}">
        <p14:creationId xmlns:p14="http://schemas.microsoft.com/office/powerpoint/2010/main" val="2297467201"/>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AFE0CC-DDC0-42A1-B830-AE9E479852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9FE9154-2F1B-452C-8987-44BDD219EB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BC549D-44C0-4333-8924-1A1B5C6C2D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E37999-4F67-42FF-947E-E127713F00DD}" type="datetimeFigureOut">
              <a:rPr lang="en-US" smtClean="0"/>
              <a:t>8/26/2021</a:t>
            </a:fld>
            <a:endParaRPr lang="en-US"/>
          </a:p>
        </p:txBody>
      </p:sp>
      <p:sp>
        <p:nvSpPr>
          <p:cNvPr id="5" name="Footer Placeholder 4">
            <a:extLst>
              <a:ext uri="{FF2B5EF4-FFF2-40B4-BE49-F238E27FC236}">
                <a16:creationId xmlns:a16="http://schemas.microsoft.com/office/drawing/2014/main" id="{BC15B739-FA5A-4F19-B5F1-E4ACF5F69D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7C0834F-E0A0-4873-9954-8A5A108FBF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CE7F7A-7FDB-4DF4-84A2-BEEA019C21B4}" type="slidenum">
              <a:rPr lang="en-US" smtClean="0"/>
              <a:t>‹#›</a:t>
            </a:fld>
            <a:endParaRPr lang="en-US"/>
          </a:p>
        </p:txBody>
      </p:sp>
    </p:spTree>
    <p:extLst>
      <p:ext uri="{BB962C8B-B14F-4D97-AF65-F5344CB8AC3E}">
        <p14:creationId xmlns:p14="http://schemas.microsoft.com/office/powerpoint/2010/main" val="1492352345"/>
      </p:ext>
    </p:extLst>
  </p:cSld>
  <p:clrMap bg1="lt1" tx1="dk1" bg2="lt2" tx2="dk2" accent1="accent1" accent2="accent2" accent3="accent3" accent4="accent4" accent5="accent5" accent6="accent6" hlink="hlink" folHlink="folHlink"/>
  <p:sldLayoutIdLst>
    <p:sldLayoutId id="214748365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nnelise@araujofisher.com" TargetMode="External"/><Relationship Id="rId2" Type="http://schemas.openxmlformats.org/officeDocument/2006/relationships/hyperlink" Target="mailto:mhsparages@bdboston.com" TargetMode="Externa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hyperlink" Target="http://travel.state.gov/"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travel.state.gov/"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travel.state.gov/content/travel/en/us-visas/immigrate/national-visa-center.html" TargetMode="External"/><Relationship Id="rId2" Type="http://schemas.openxmlformats.org/officeDocument/2006/relationships/hyperlink" Target="https://ceac.state.gov/ceac/"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uscis.gov/" TargetMode="Externa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B4BB1726-194C-4525-B21C-43F3ABAB954B}"/>
              </a:ext>
            </a:extLst>
          </p:cNvPr>
          <p:cNvSpPr>
            <a:spLocks noGrp="1"/>
          </p:cNvSpPr>
          <p:nvPr>
            <p:ph type="title"/>
          </p:nvPr>
        </p:nvSpPr>
        <p:spPr>
          <a:xfrm>
            <a:off x="826396" y="586855"/>
            <a:ext cx="4230100" cy="3387497"/>
          </a:xfrm>
        </p:spPr>
        <p:txBody>
          <a:bodyPr vert="horz" lIns="91440" tIns="45720" rIns="91440" bIns="45720" rtlCol="0" anchor="b">
            <a:normAutofit/>
          </a:bodyPr>
          <a:lstStyle/>
          <a:p>
            <a:pPr algn="r"/>
            <a:r>
              <a:rPr lang="en-US" sz="4000" b="1" kern="1200">
                <a:solidFill>
                  <a:srgbClr val="FFFFFF"/>
                </a:solidFill>
                <a:latin typeface="+mj-lt"/>
                <a:ea typeface="+mj-ea"/>
                <a:cs typeface="+mj-cs"/>
              </a:rPr>
              <a:t>Basic Training in Immigration Law &amp; Procedure for Afghan Taskforce, AILA New England</a:t>
            </a:r>
          </a:p>
        </p:txBody>
      </p:sp>
      <p:sp>
        <p:nvSpPr>
          <p:cNvPr id="5" name="Title 3">
            <a:extLst>
              <a:ext uri="{FF2B5EF4-FFF2-40B4-BE49-F238E27FC236}">
                <a16:creationId xmlns:a16="http://schemas.microsoft.com/office/drawing/2014/main" id="{C6D3D40C-D8EF-4870-80CA-5BF203AE8AB4}"/>
              </a:ext>
            </a:extLst>
          </p:cNvPr>
          <p:cNvSpPr txBox="1">
            <a:spLocks/>
          </p:cNvSpPr>
          <p:nvPr/>
        </p:nvSpPr>
        <p:spPr>
          <a:xfrm>
            <a:off x="6503158" y="649480"/>
            <a:ext cx="4862447" cy="554604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2000" b="1" dirty="0">
                <a:latin typeface="+mn-lt"/>
                <a:ea typeface="+mn-ea"/>
                <a:cs typeface="+mn-cs"/>
              </a:rPr>
              <a:t>Margaret Holland-Sparages, Esq.</a:t>
            </a:r>
          </a:p>
          <a:p>
            <a:pPr>
              <a:spcAft>
                <a:spcPts val="600"/>
              </a:spcAft>
            </a:pPr>
            <a:r>
              <a:rPr lang="en-US" sz="2000" b="1" dirty="0">
                <a:latin typeface="+mn-lt"/>
                <a:ea typeface="+mn-ea"/>
                <a:cs typeface="+mn-cs"/>
                <a:hlinkClick r:id="rId2"/>
              </a:rPr>
              <a:t>mhsparages@bdboston.com</a:t>
            </a:r>
            <a:endParaRPr lang="en-US" sz="2000" b="1" dirty="0">
              <a:latin typeface="+mn-lt"/>
              <a:ea typeface="+mn-ea"/>
              <a:cs typeface="+mn-cs"/>
            </a:endParaRPr>
          </a:p>
          <a:p>
            <a:pPr>
              <a:spcAft>
                <a:spcPts val="600"/>
              </a:spcAft>
            </a:pPr>
            <a:r>
              <a:rPr lang="en-US" sz="2000" dirty="0">
                <a:latin typeface="+mn-lt"/>
                <a:ea typeface="+mn-ea"/>
                <a:cs typeface="+mn-cs"/>
              </a:rPr>
              <a:t>Immigration Group, Brooks &amp; DeRensis, P.C.</a:t>
            </a:r>
          </a:p>
          <a:p>
            <a:pPr>
              <a:spcAft>
                <a:spcPts val="600"/>
              </a:spcAft>
            </a:pPr>
            <a:endParaRPr lang="en-US" sz="2000" dirty="0">
              <a:latin typeface="+mn-lt"/>
              <a:ea typeface="+mn-ea"/>
              <a:cs typeface="+mn-cs"/>
            </a:endParaRPr>
          </a:p>
          <a:p>
            <a:pPr>
              <a:spcAft>
                <a:spcPts val="600"/>
              </a:spcAft>
            </a:pPr>
            <a:r>
              <a:rPr lang="en-US" sz="2000" dirty="0">
                <a:latin typeface="+mn-lt"/>
                <a:ea typeface="+mn-ea"/>
                <a:cs typeface="+mn-cs"/>
              </a:rPr>
              <a:t>Annelise Araujo, Esq., AILA NE Chair</a:t>
            </a:r>
          </a:p>
          <a:p>
            <a:pPr>
              <a:spcAft>
                <a:spcPts val="600"/>
              </a:spcAft>
            </a:pPr>
            <a:r>
              <a:rPr lang="en-US" sz="2000" dirty="0">
                <a:latin typeface="+mn-lt"/>
                <a:ea typeface="+mn-ea"/>
                <a:cs typeface="+mn-cs"/>
                <a:hlinkClick r:id="rId3"/>
              </a:rPr>
              <a:t>Annelise@araujofisher.com</a:t>
            </a:r>
            <a:endParaRPr lang="en-US" sz="2000" dirty="0">
              <a:latin typeface="+mn-lt"/>
              <a:ea typeface="+mn-ea"/>
              <a:cs typeface="+mn-cs"/>
            </a:endParaRPr>
          </a:p>
          <a:p>
            <a:pPr>
              <a:spcAft>
                <a:spcPts val="600"/>
              </a:spcAft>
            </a:pPr>
            <a:r>
              <a:rPr lang="en-US" sz="2000" dirty="0">
                <a:latin typeface="+mn-lt"/>
                <a:ea typeface="+mn-ea"/>
                <a:cs typeface="+mn-cs"/>
              </a:rPr>
              <a:t>Araujo &amp; Fisher, LLC</a:t>
            </a:r>
          </a:p>
        </p:txBody>
      </p:sp>
      <p:pic>
        <p:nvPicPr>
          <p:cNvPr id="6" name="Picture 5">
            <a:extLst>
              <a:ext uri="{FF2B5EF4-FFF2-40B4-BE49-F238E27FC236}">
                <a16:creationId xmlns:a16="http://schemas.microsoft.com/office/drawing/2014/main" id="{52DE2D0F-C9E0-461A-ACAB-C0160587F11C}"/>
              </a:ext>
            </a:extLst>
          </p:cNvPr>
          <p:cNvPicPr>
            <a:picLocks noChangeAspect="1"/>
          </p:cNvPicPr>
          <p:nvPr/>
        </p:nvPicPr>
        <p:blipFill>
          <a:blip r:embed="rId4"/>
          <a:stretch>
            <a:fillRect/>
          </a:stretch>
        </p:blipFill>
        <p:spPr>
          <a:xfrm>
            <a:off x="10439400" y="5910614"/>
            <a:ext cx="1517681" cy="702926"/>
          </a:xfrm>
          <a:prstGeom prst="rect">
            <a:avLst/>
          </a:prstGeom>
        </p:spPr>
      </p:pic>
    </p:spTree>
    <p:extLst>
      <p:ext uri="{BB962C8B-B14F-4D97-AF65-F5344CB8AC3E}">
        <p14:creationId xmlns:p14="http://schemas.microsoft.com/office/powerpoint/2010/main" val="162343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2D0264A-9A99-47E1-B6FE-6E0C496349C3}"/>
              </a:ext>
            </a:extLst>
          </p:cNvPr>
          <p:cNvSpPr>
            <a:spLocks noGrp="1"/>
          </p:cNvSpPr>
          <p:nvPr>
            <p:ph type="title"/>
          </p:nvPr>
        </p:nvSpPr>
        <p:spPr>
          <a:xfrm>
            <a:off x="826396" y="586855"/>
            <a:ext cx="4230100" cy="3387497"/>
          </a:xfrm>
        </p:spPr>
        <p:txBody>
          <a:bodyPr anchor="b">
            <a:normAutofit fontScale="90000"/>
          </a:bodyPr>
          <a:lstStyle/>
          <a:p>
            <a:pPr algn="r"/>
            <a:r>
              <a:rPr lang="en-US" sz="3400" dirty="0">
                <a:solidFill>
                  <a:srgbClr val="FFFFFF"/>
                </a:solidFill>
              </a:rPr>
              <a:t>Family Based </a:t>
            </a:r>
            <a:br>
              <a:rPr lang="en-US" sz="3400" dirty="0">
                <a:solidFill>
                  <a:srgbClr val="FFFFFF"/>
                </a:solidFill>
              </a:rPr>
            </a:br>
            <a:r>
              <a:rPr lang="en-US" sz="3400" dirty="0">
                <a:solidFill>
                  <a:srgbClr val="FFFFFF"/>
                </a:solidFill>
              </a:rPr>
              <a:t>Immigrant Visa</a:t>
            </a:r>
            <a:br>
              <a:rPr lang="en-US" sz="3400" dirty="0">
                <a:solidFill>
                  <a:srgbClr val="FFFFFF"/>
                </a:solidFill>
              </a:rPr>
            </a:br>
            <a:br>
              <a:rPr lang="en-US" sz="3400" dirty="0">
                <a:solidFill>
                  <a:srgbClr val="FFFFFF"/>
                </a:solidFill>
              </a:rPr>
            </a:br>
            <a:r>
              <a:rPr lang="en-US" sz="3400" dirty="0">
                <a:solidFill>
                  <a:srgbClr val="FFFFFF"/>
                </a:solidFill>
              </a:rPr>
              <a:t>Not Subject to Quota:</a:t>
            </a:r>
            <a:br>
              <a:rPr lang="en-US" sz="3400" dirty="0">
                <a:solidFill>
                  <a:srgbClr val="FFFFFF"/>
                </a:solidFill>
              </a:rPr>
            </a:br>
            <a:r>
              <a:rPr lang="en-US" sz="3400" dirty="0">
                <a:solidFill>
                  <a:srgbClr val="FFFFFF"/>
                </a:solidFill>
              </a:rPr>
              <a:t> </a:t>
            </a:r>
            <a:br>
              <a:rPr lang="en-US" sz="3400" dirty="0">
                <a:solidFill>
                  <a:srgbClr val="FFFFFF"/>
                </a:solidFill>
              </a:rPr>
            </a:br>
            <a:r>
              <a:rPr lang="en-US" sz="3100" dirty="0">
                <a:solidFill>
                  <a:srgbClr val="FFFFFF"/>
                </a:solidFill>
              </a:rPr>
              <a:t>Baby of a </a:t>
            </a:r>
            <a:br>
              <a:rPr lang="en-US" sz="3100" dirty="0">
                <a:solidFill>
                  <a:srgbClr val="FFFFFF"/>
                </a:solidFill>
              </a:rPr>
            </a:br>
            <a:r>
              <a:rPr lang="en-US" sz="3100" dirty="0">
                <a:solidFill>
                  <a:srgbClr val="FFFFFF"/>
                </a:solidFill>
              </a:rPr>
              <a:t>Lawful Permanent Resident </a:t>
            </a:r>
            <a:br>
              <a:rPr lang="en-US" sz="3100" dirty="0">
                <a:solidFill>
                  <a:srgbClr val="FFFFFF"/>
                </a:solidFill>
              </a:rPr>
            </a:br>
            <a:r>
              <a:rPr lang="en-US" sz="3100" dirty="0">
                <a:solidFill>
                  <a:srgbClr val="FFFFFF"/>
                </a:solidFill>
              </a:rPr>
              <a:t>Born Abroad</a:t>
            </a:r>
            <a:r>
              <a:rPr lang="en-US" sz="3400" dirty="0">
                <a:solidFill>
                  <a:srgbClr val="FFFFFF"/>
                </a:solidFill>
              </a:rPr>
              <a:t>	</a:t>
            </a:r>
          </a:p>
        </p:txBody>
      </p:sp>
      <p:sp>
        <p:nvSpPr>
          <p:cNvPr id="3" name="Content Placeholder 2">
            <a:extLst>
              <a:ext uri="{FF2B5EF4-FFF2-40B4-BE49-F238E27FC236}">
                <a16:creationId xmlns:a16="http://schemas.microsoft.com/office/drawing/2014/main" id="{1BC37B09-EA7C-4F3E-B24D-CFE060D8C443}"/>
              </a:ext>
            </a:extLst>
          </p:cNvPr>
          <p:cNvSpPr>
            <a:spLocks noGrp="1"/>
          </p:cNvSpPr>
          <p:nvPr>
            <p:ph idx="1"/>
          </p:nvPr>
        </p:nvSpPr>
        <p:spPr>
          <a:xfrm>
            <a:off x="6503158" y="649480"/>
            <a:ext cx="4862447" cy="5546047"/>
          </a:xfrm>
        </p:spPr>
        <p:txBody>
          <a:bodyPr anchor="ctr">
            <a:normAutofit/>
          </a:bodyPr>
          <a:lstStyle/>
          <a:p>
            <a:endParaRPr lang="en-US" sz="2000"/>
          </a:p>
          <a:p>
            <a:r>
              <a:rPr lang="en-US" sz="2000"/>
              <a:t>Baby/toddler of a US lawful permanent resident who is temporarily abroad.</a:t>
            </a:r>
          </a:p>
          <a:p>
            <a:r>
              <a:rPr lang="en-US" sz="2000"/>
              <a:t>A baby born to a US permanent resident temporarily abroad</a:t>
            </a:r>
          </a:p>
          <a:p>
            <a:r>
              <a:rPr lang="en-US" sz="2000"/>
              <a:t>Which baby first enters the USA with the permanent resident parent</a:t>
            </a:r>
          </a:p>
          <a:p>
            <a:r>
              <a:rPr lang="en-US" sz="2000"/>
              <a:t>Within two years of birth (that is, under the age of 2)</a:t>
            </a:r>
          </a:p>
          <a:p>
            <a:r>
              <a:rPr lang="en-US" sz="2000"/>
              <a:t>Is admitted as a lawful permanent resident</a:t>
            </a:r>
          </a:p>
          <a:p>
            <a:r>
              <a:rPr lang="en-US" sz="2000"/>
              <a:t>9 Foreign Affairs Manual 201.2-3(3)</a:t>
            </a:r>
          </a:p>
        </p:txBody>
      </p:sp>
    </p:spTree>
    <p:extLst>
      <p:ext uri="{BB962C8B-B14F-4D97-AF65-F5344CB8AC3E}">
        <p14:creationId xmlns:p14="http://schemas.microsoft.com/office/powerpoint/2010/main" val="18513776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Freeform: Shape 37">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0" name="Rectangle 39">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D26096-A02E-40F1-AAA7-8F82109CD2F1}"/>
              </a:ext>
            </a:extLst>
          </p:cNvPr>
          <p:cNvSpPr>
            <a:spLocks noGrp="1"/>
          </p:cNvSpPr>
          <p:nvPr>
            <p:ph type="title"/>
          </p:nvPr>
        </p:nvSpPr>
        <p:spPr>
          <a:xfrm>
            <a:off x="586478" y="1683756"/>
            <a:ext cx="3115265" cy="2396359"/>
          </a:xfrm>
        </p:spPr>
        <p:txBody>
          <a:bodyPr anchor="b">
            <a:normAutofit/>
          </a:bodyPr>
          <a:lstStyle/>
          <a:p>
            <a:pPr algn="r"/>
            <a:r>
              <a:rPr lang="en-US" sz="2500">
                <a:solidFill>
                  <a:srgbClr val="FFFFFF"/>
                </a:solidFill>
              </a:rPr>
              <a:t>Visa Bulletin September 2021</a:t>
            </a:r>
            <a:br>
              <a:rPr lang="en-US" sz="2500">
                <a:solidFill>
                  <a:srgbClr val="FFFFFF"/>
                </a:solidFill>
              </a:rPr>
            </a:br>
            <a:r>
              <a:rPr lang="en-US" sz="2500">
                <a:solidFill>
                  <a:srgbClr val="FFFFFF"/>
                </a:solidFill>
              </a:rPr>
              <a:t>See also </a:t>
            </a:r>
            <a:r>
              <a:rPr lang="en-US" sz="2500">
                <a:solidFill>
                  <a:srgbClr val="FFFFFF"/>
                </a:solidFill>
                <a:hlinkClick r:id="rId2"/>
              </a:rPr>
              <a:t>http://travel.state.gov</a:t>
            </a:r>
            <a:r>
              <a:rPr lang="en-US" sz="2500">
                <a:solidFill>
                  <a:srgbClr val="FFFFFF"/>
                </a:solidFill>
              </a:rPr>
              <a:t> “visa bulletin”</a:t>
            </a:r>
          </a:p>
        </p:txBody>
      </p:sp>
      <p:graphicFrame>
        <p:nvGraphicFramePr>
          <p:cNvPr id="4" name="Table 4">
            <a:extLst>
              <a:ext uri="{FF2B5EF4-FFF2-40B4-BE49-F238E27FC236}">
                <a16:creationId xmlns:a16="http://schemas.microsoft.com/office/drawing/2014/main" id="{4C2FA2B9-CAFD-406E-9C49-4E1418B4BC04}"/>
              </a:ext>
            </a:extLst>
          </p:cNvPr>
          <p:cNvGraphicFramePr>
            <a:graphicFrameLocks noGrp="1"/>
          </p:cNvGraphicFramePr>
          <p:nvPr>
            <p:ph idx="1"/>
            <p:extLst>
              <p:ext uri="{D42A27DB-BD31-4B8C-83A1-F6EECF244321}">
                <p14:modId xmlns:p14="http://schemas.microsoft.com/office/powerpoint/2010/main" val="1241985748"/>
              </p:ext>
            </p:extLst>
          </p:nvPr>
        </p:nvGraphicFramePr>
        <p:xfrm>
          <a:off x="4905052" y="2196859"/>
          <a:ext cx="6666837" cy="2561086"/>
        </p:xfrm>
        <a:graphic>
          <a:graphicData uri="http://schemas.openxmlformats.org/drawingml/2006/table">
            <a:tbl>
              <a:tblPr firstRow="1" bandRow="1">
                <a:noFill/>
                <a:tableStyleId>{5C22544A-7EE6-4342-B048-85BDC9FD1C3A}</a:tableStyleId>
              </a:tblPr>
              <a:tblGrid>
                <a:gridCol w="1218406">
                  <a:extLst>
                    <a:ext uri="{9D8B030D-6E8A-4147-A177-3AD203B41FA5}">
                      <a16:colId xmlns:a16="http://schemas.microsoft.com/office/drawing/2014/main" val="1716066216"/>
                    </a:ext>
                  </a:extLst>
                </a:gridCol>
                <a:gridCol w="1399341">
                  <a:extLst>
                    <a:ext uri="{9D8B030D-6E8A-4147-A177-3AD203B41FA5}">
                      <a16:colId xmlns:a16="http://schemas.microsoft.com/office/drawing/2014/main" val="2813603312"/>
                    </a:ext>
                  </a:extLst>
                </a:gridCol>
                <a:gridCol w="1082705">
                  <a:extLst>
                    <a:ext uri="{9D8B030D-6E8A-4147-A177-3AD203B41FA5}">
                      <a16:colId xmlns:a16="http://schemas.microsoft.com/office/drawing/2014/main" val="308710002"/>
                    </a:ext>
                  </a:extLst>
                </a:gridCol>
                <a:gridCol w="818600">
                  <a:extLst>
                    <a:ext uri="{9D8B030D-6E8A-4147-A177-3AD203B41FA5}">
                      <a16:colId xmlns:a16="http://schemas.microsoft.com/office/drawing/2014/main" val="1718567251"/>
                    </a:ext>
                  </a:extLst>
                </a:gridCol>
                <a:gridCol w="967433">
                  <a:extLst>
                    <a:ext uri="{9D8B030D-6E8A-4147-A177-3AD203B41FA5}">
                      <a16:colId xmlns:a16="http://schemas.microsoft.com/office/drawing/2014/main" val="4071680125"/>
                    </a:ext>
                  </a:extLst>
                </a:gridCol>
                <a:gridCol w="1180352">
                  <a:extLst>
                    <a:ext uri="{9D8B030D-6E8A-4147-A177-3AD203B41FA5}">
                      <a16:colId xmlns:a16="http://schemas.microsoft.com/office/drawing/2014/main" val="1067486160"/>
                    </a:ext>
                  </a:extLst>
                </a:gridCol>
              </a:tblGrid>
              <a:tr h="940468">
                <a:tc>
                  <a:txBody>
                    <a:bodyPr/>
                    <a:lstStyle/>
                    <a:p>
                      <a:r>
                        <a:rPr lang="en-US" sz="1300" b="1">
                          <a:solidFill>
                            <a:schemeClr val="tx1">
                              <a:lumMod val="75000"/>
                              <a:lumOff val="25000"/>
                            </a:schemeClr>
                          </a:solidFill>
                        </a:rPr>
                        <a:t>Family-</a:t>
                      </a:r>
                      <a:br>
                        <a:rPr lang="en-US" sz="1300" b="1">
                          <a:solidFill>
                            <a:schemeClr val="tx1">
                              <a:lumMod val="75000"/>
                              <a:lumOff val="25000"/>
                            </a:schemeClr>
                          </a:solidFill>
                        </a:rPr>
                      </a:br>
                      <a:r>
                        <a:rPr lang="en-US" sz="1300" b="1">
                          <a:solidFill>
                            <a:schemeClr val="tx1">
                              <a:lumMod val="75000"/>
                              <a:lumOff val="25000"/>
                            </a:schemeClr>
                          </a:solidFill>
                        </a:rPr>
                        <a:t>Sponsored </a:t>
                      </a:r>
                    </a:p>
                  </a:txBody>
                  <a:tcPr marL="122411" marR="91808" marT="61205" marB="61205" anchor="ctr">
                    <a:lnL w="12700" cmpd="sng">
                      <a:noFill/>
                      <a:prstDash val="solid"/>
                    </a:lnL>
                    <a:lnR w="12700" cmpd="sng">
                      <a:noFill/>
                      <a:prstDash val="solid"/>
                    </a:lnR>
                    <a:lnT w="9525" cap="flat" cmpd="sng" algn="ctr">
                      <a:noFill/>
                      <a:prstDash val="solid"/>
                    </a:lnT>
                    <a:lnB w="9525" cap="flat" cmpd="sng" algn="ctr">
                      <a:solidFill>
                        <a:srgbClr val="C7C6C1"/>
                      </a:solidFill>
                      <a:prstDash val="solid"/>
                    </a:lnB>
                    <a:noFill/>
                  </a:tcPr>
                </a:tc>
                <a:tc>
                  <a:txBody>
                    <a:bodyPr/>
                    <a:lstStyle/>
                    <a:p>
                      <a:r>
                        <a:rPr lang="en-US" sz="1300" b="1">
                          <a:solidFill>
                            <a:schemeClr val="tx1">
                              <a:lumMod val="75000"/>
                              <a:lumOff val="25000"/>
                            </a:schemeClr>
                          </a:solidFill>
                        </a:rPr>
                        <a:t>All Chargeability </a:t>
                      </a:r>
                      <a:br>
                        <a:rPr lang="en-US" sz="1300" b="1">
                          <a:solidFill>
                            <a:schemeClr val="tx1">
                              <a:lumMod val="75000"/>
                              <a:lumOff val="25000"/>
                            </a:schemeClr>
                          </a:solidFill>
                        </a:rPr>
                      </a:br>
                      <a:r>
                        <a:rPr lang="en-US" sz="1300" b="1">
                          <a:solidFill>
                            <a:schemeClr val="tx1">
                              <a:lumMod val="75000"/>
                              <a:lumOff val="25000"/>
                            </a:schemeClr>
                          </a:solidFill>
                        </a:rPr>
                        <a:t>Areas Except</a:t>
                      </a:r>
                      <a:br>
                        <a:rPr lang="en-US" sz="1300" b="1">
                          <a:solidFill>
                            <a:schemeClr val="tx1">
                              <a:lumMod val="75000"/>
                              <a:lumOff val="25000"/>
                            </a:schemeClr>
                          </a:solidFill>
                        </a:rPr>
                      </a:br>
                      <a:r>
                        <a:rPr lang="en-US" sz="1300" b="1">
                          <a:solidFill>
                            <a:schemeClr val="tx1">
                              <a:lumMod val="75000"/>
                              <a:lumOff val="25000"/>
                            </a:schemeClr>
                          </a:solidFill>
                        </a:rPr>
                        <a:t>Those Listed</a:t>
                      </a:r>
                    </a:p>
                  </a:txBody>
                  <a:tcPr marL="122411" marR="91808" marT="61205" marB="61205" anchor="ctr">
                    <a:lnL w="12700" cmpd="sng">
                      <a:noFill/>
                      <a:prstDash val="solid"/>
                    </a:lnL>
                    <a:lnR w="12700" cmpd="sng">
                      <a:noFill/>
                      <a:prstDash val="solid"/>
                    </a:lnR>
                    <a:lnT w="9525" cap="flat" cmpd="sng" algn="ctr">
                      <a:noFill/>
                      <a:prstDash val="solid"/>
                    </a:lnT>
                    <a:lnB w="9525" cap="flat" cmpd="sng" algn="ctr">
                      <a:solidFill>
                        <a:srgbClr val="C7C6C1"/>
                      </a:solidFill>
                      <a:prstDash val="solid"/>
                    </a:lnB>
                    <a:noFill/>
                  </a:tcPr>
                </a:tc>
                <a:tc>
                  <a:txBody>
                    <a:bodyPr/>
                    <a:lstStyle/>
                    <a:p>
                      <a:r>
                        <a:rPr lang="en-US" sz="1300" b="1">
                          <a:solidFill>
                            <a:schemeClr val="tx1">
                              <a:lumMod val="75000"/>
                              <a:lumOff val="25000"/>
                            </a:schemeClr>
                          </a:solidFill>
                        </a:rPr>
                        <a:t>CHINA-mainland </a:t>
                      </a:r>
                      <a:br>
                        <a:rPr lang="en-US" sz="1300" b="1">
                          <a:solidFill>
                            <a:schemeClr val="tx1">
                              <a:lumMod val="75000"/>
                              <a:lumOff val="25000"/>
                            </a:schemeClr>
                          </a:solidFill>
                        </a:rPr>
                      </a:br>
                      <a:r>
                        <a:rPr lang="en-US" sz="1300" b="1">
                          <a:solidFill>
                            <a:schemeClr val="tx1">
                              <a:lumMod val="75000"/>
                              <a:lumOff val="25000"/>
                            </a:schemeClr>
                          </a:solidFill>
                        </a:rPr>
                        <a:t>born</a:t>
                      </a:r>
                    </a:p>
                  </a:txBody>
                  <a:tcPr marL="122411" marR="91808" marT="61205" marB="61205" anchor="ctr">
                    <a:lnL w="12700" cmpd="sng">
                      <a:noFill/>
                      <a:prstDash val="solid"/>
                    </a:lnL>
                    <a:lnR w="12700" cmpd="sng">
                      <a:noFill/>
                      <a:prstDash val="solid"/>
                    </a:lnR>
                    <a:lnT w="9525" cap="flat" cmpd="sng" algn="ctr">
                      <a:noFill/>
                      <a:prstDash val="solid"/>
                    </a:lnT>
                    <a:lnB w="9525" cap="flat" cmpd="sng" algn="ctr">
                      <a:solidFill>
                        <a:srgbClr val="C7C6C1"/>
                      </a:solidFill>
                      <a:prstDash val="solid"/>
                    </a:lnB>
                    <a:noFill/>
                  </a:tcPr>
                </a:tc>
                <a:tc>
                  <a:txBody>
                    <a:bodyPr/>
                    <a:lstStyle/>
                    <a:p>
                      <a:r>
                        <a:rPr lang="en-US" sz="1300" b="1">
                          <a:solidFill>
                            <a:schemeClr val="tx1">
                              <a:lumMod val="75000"/>
                              <a:lumOff val="25000"/>
                            </a:schemeClr>
                          </a:solidFill>
                        </a:rPr>
                        <a:t>INDIA</a:t>
                      </a:r>
                    </a:p>
                  </a:txBody>
                  <a:tcPr marL="122411" marR="91808" marT="61205" marB="61205" anchor="ctr">
                    <a:lnL w="12700" cmpd="sng">
                      <a:noFill/>
                      <a:prstDash val="solid"/>
                    </a:lnL>
                    <a:lnR w="12700" cmpd="sng">
                      <a:noFill/>
                      <a:prstDash val="solid"/>
                    </a:lnR>
                    <a:lnT w="9525" cap="flat" cmpd="sng" algn="ctr">
                      <a:noFill/>
                      <a:prstDash val="solid"/>
                    </a:lnT>
                    <a:lnB w="9525" cap="flat" cmpd="sng" algn="ctr">
                      <a:solidFill>
                        <a:srgbClr val="C7C6C1"/>
                      </a:solidFill>
                      <a:prstDash val="solid"/>
                    </a:lnB>
                    <a:noFill/>
                  </a:tcPr>
                </a:tc>
                <a:tc>
                  <a:txBody>
                    <a:bodyPr/>
                    <a:lstStyle/>
                    <a:p>
                      <a:r>
                        <a:rPr lang="en-US" sz="1300" b="1">
                          <a:solidFill>
                            <a:schemeClr val="tx1">
                              <a:lumMod val="75000"/>
                              <a:lumOff val="25000"/>
                            </a:schemeClr>
                          </a:solidFill>
                        </a:rPr>
                        <a:t>MEXICO</a:t>
                      </a:r>
                    </a:p>
                  </a:txBody>
                  <a:tcPr marL="122411" marR="91808" marT="61205" marB="61205" anchor="ctr">
                    <a:lnL w="12700" cmpd="sng">
                      <a:noFill/>
                      <a:prstDash val="solid"/>
                    </a:lnL>
                    <a:lnR w="12700" cmpd="sng">
                      <a:noFill/>
                      <a:prstDash val="solid"/>
                    </a:lnR>
                    <a:lnT w="9525" cap="flat" cmpd="sng" algn="ctr">
                      <a:noFill/>
                      <a:prstDash val="solid"/>
                    </a:lnT>
                    <a:lnB w="9525" cap="flat" cmpd="sng" algn="ctr">
                      <a:solidFill>
                        <a:srgbClr val="C7C6C1"/>
                      </a:solidFill>
                      <a:prstDash val="solid"/>
                    </a:lnB>
                    <a:noFill/>
                  </a:tcPr>
                </a:tc>
                <a:tc>
                  <a:txBody>
                    <a:bodyPr/>
                    <a:lstStyle/>
                    <a:p>
                      <a:r>
                        <a:rPr lang="en-US" sz="1300" b="1">
                          <a:solidFill>
                            <a:schemeClr val="tx1">
                              <a:lumMod val="75000"/>
                              <a:lumOff val="25000"/>
                            </a:schemeClr>
                          </a:solidFill>
                        </a:rPr>
                        <a:t>PHILIPPINES </a:t>
                      </a:r>
                    </a:p>
                  </a:txBody>
                  <a:tcPr marL="122411" marR="91808" marT="61205" marB="61205" anchor="ctr">
                    <a:lnL w="12700" cmpd="sng">
                      <a:noFill/>
                      <a:prstDash val="solid"/>
                    </a:lnL>
                    <a:lnR w="12700" cmpd="sng">
                      <a:noFill/>
                      <a:prstDash val="solid"/>
                    </a:lnR>
                    <a:lnT w="9525" cap="flat" cmpd="sng" algn="ctr">
                      <a:noFill/>
                      <a:prstDash val="solid"/>
                    </a:lnT>
                    <a:lnB w="9525" cap="flat" cmpd="sng" algn="ctr">
                      <a:solidFill>
                        <a:srgbClr val="C7C6C1"/>
                      </a:solidFill>
                      <a:prstDash val="solid"/>
                    </a:lnB>
                    <a:noFill/>
                  </a:tcPr>
                </a:tc>
                <a:extLst>
                  <a:ext uri="{0D108BD9-81ED-4DB2-BD59-A6C34878D82A}">
                    <a16:rowId xmlns:a16="http://schemas.microsoft.com/office/drawing/2014/main" val="211518772"/>
                  </a:ext>
                </a:extLst>
              </a:tr>
              <a:tr h="436186">
                <a:tc>
                  <a:txBody>
                    <a:bodyPr/>
                    <a:lstStyle/>
                    <a:p>
                      <a:r>
                        <a:rPr lang="en-US" sz="900">
                          <a:solidFill>
                            <a:schemeClr val="tx1">
                              <a:lumMod val="75000"/>
                              <a:lumOff val="25000"/>
                            </a:schemeClr>
                          </a:solidFill>
                        </a:rPr>
                        <a:t>F1</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900">
                          <a:solidFill>
                            <a:schemeClr val="tx1">
                              <a:lumMod val="75000"/>
                              <a:lumOff val="25000"/>
                            </a:schemeClr>
                          </a:solidFill>
                        </a:rPr>
                        <a:t>01DEC14</a:t>
                      </a:r>
                      <a:br>
                        <a:rPr lang="en-US" sz="900">
                          <a:solidFill>
                            <a:schemeClr val="tx1">
                              <a:lumMod val="75000"/>
                              <a:lumOff val="25000"/>
                            </a:schemeClr>
                          </a:solidFill>
                        </a:rPr>
                      </a:br>
                      <a:endParaRPr lang="en-US" sz="900">
                        <a:solidFill>
                          <a:schemeClr val="tx1">
                            <a:lumMod val="75000"/>
                            <a:lumOff val="25000"/>
                          </a:schemeClr>
                        </a:solidFill>
                      </a:endParaRP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900">
                          <a:solidFill>
                            <a:schemeClr val="tx1">
                              <a:lumMod val="75000"/>
                              <a:lumOff val="25000"/>
                            </a:schemeClr>
                          </a:solidFill>
                        </a:rPr>
                        <a:t>01DEC14</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900">
                          <a:solidFill>
                            <a:schemeClr val="tx1">
                              <a:lumMod val="75000"/>
                              <a:lumOff val="25000"/>
                            </a:schemeClr>
                          </a:solidFill>
                        </a:rPr>
                        <a:t>01DEC14</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900">
                          <a:solidFill>
                            <a:schemeClr val="tx1">
                              <a:lumMod val="75000"/>
                              <a:lumOff val="25000"/>
                            </a:schemeClr>
                          </a:solidFill>
                        </a:rPr>
                        <a:t>15JAN99</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900">
                          <a:solidFill>
                            <a:schemeClr val="tx1">
                              <a:lumMod val="75000"/>
                              <a:lumOff val="25000"/>
                            </a:schemeClr>
                          </a:solidFill>
                        </a:rPr>
                        <a:t>01MAR12</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extLst>
                  <a:ext uri="{0D108BD9-81ED-4DB2-BD59-A6C34878D82A}">
                    <a16:rowId xmlns:a16="http://schemas.microsoft.com/office/drawing/2014/main" val="252512766"/>
                  </a:ext>
                </a:extLst>
              </a:tr>
              <a:tr h="296108">
                <a:tc>
                  <a:txBody>
                    <a:bodyPr/>
                    <a:lstStyle/>
                    <a:p>
                      <a:r>
                        <a:rPr lang="en-US" sz="900">
                          <a:solidFill>
                            <a:schemeClr val="tx1">
                              <a:lumMod val="75000"/>
                              <a:lumOff val="25000"/>
                            </a:schemeClr>
                          </a:solidFill>
                        </a:rPr>
                        <a:t>F2A</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900">
                          <a:solidFill>
                            <a:schemeClr val="tx1">
                              <a:lumMod val="75000"/>
                              <a:lumOff val="25000"/>
                            </a:schemeClr>
                          </a:solidFill>
                        </a:rPr>
                        <a:t>C</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900">
                          <a:solidFill>
                            <a:schemeClr val="tx1">
                              <a:lumMod val="75000"/>
                              <a:lumOff val="25000"/>
                            </a:schemeClr>
                          </a:solidFill>
                        </a:rPr>
                        <a:t>C</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900">
                          <a:solidFill>
                            <a:schemeClr val="tx1">
                              <a:lumMod val="75000"/>
                              <a:lumOff val="25000"/>
                            </a:schemeClr>
                          </a:solidFill>
                        </a:rPr>
                        <a:t>C</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900">
                          <a:solidFill>
                            <a:schemeClr val="tx1">
                              <a:lumMod val="75000"/>
                              <a:lumOff val="25000"/>
                            </a:schemeClr>
                          </a:solidFill>
                        </a:rPr>
                        <a:t>C</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900">
                          <a:solidFill>
                            <a:schemeClr val="tx1">
                              <a:lumMod val="75000"/>
                              <a:lumOff val="25000"/>
                            </a:schemeClr>
                          </a:solidFill>
                        </a:rPr>
                        <a:t>C</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extLst>
                  <a:ext uri="{0D108BD9-81ED-4DB2-BD59-A6C34878D82A}">
                    <a16:rowId xmlns:a16="http://schemas.microsoft.com/office/drawing/2014/main" val="3651382426"/>
                  </a:ext>
                </a:extLst>
              </a:tr>
              <a:tr h="296108">
                <a:tc>
                  <a:txBody>
                    <a:bodyPr/>
                    <a:lstStyle/>
                    <a:p>
                      <a:r>
                        <a:rPr lang="en-US" sz="900">
                          <a:solidFill>
                            <a:schemeClr val="tx1">
                              <a:lumMod val="75000"/>
                              <a:lumOff val="25000"/>
                            </a:schemeClr>
                          </a:solidFill>
                        </a:rPr>
                        <a:t>F2B</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900">
                          <a:solidFill>
                            <a:schemeClr val="tx1">
                              <a:lumMod val="75000"/>
                              <a:lumOff val="25000"/>
                            </a:schemeClr>
                          </a:solidFill>
                        </a:rPr>
                        <a:t>22SEP15</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900">
                          <a:solidFill>
                            <a:schemeClr val="tx1">
                              <a:lumMod val="75000"/>
                              <a:lumOff val="25000"/>
                            </a:schemeClr>
                          </a:solidFill>
                        </a:rPr>
                        <a:t>22SEP15</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900">
                          <a:solidFill>
                            <a:schemeClr val="tx1">
                              <a:lumMod val="75000"/>
                              <a:lumOff val="25000"/>
                            </a:schemeClr>
                          </a:solidFill>
                        </a:rPr>
                        <a:t>22SEP15</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900">
                          <a:solidFill>
                            <a:schemeClr val="tx1">
                              <a:lumMod val="75000"/>
                              <a:lumOff val="25000"/>
                            </a:schemeClr>
                          </a:solidFill>
                        </a:rPr>
                        <a:t>15MAR00</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900">
                          <a:solidFill>
                            <a:schemeClr val="tx1">
                              <a:lumMod val="75000"/>
                              <a:lumOff val="25000"/>
                            </a:schemeClr>
                          </a:solidFill>
                        </a:rPr>
                        <a:t>22OCT11</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extLst>
                  <a:ext uri="{0D108BD9-81ED-4DB2-BD59-A6C34878D82A}">
                    <a16:rowId xmlns:a16="http://schemas.microsoft.com/office/drawing/2014/main" val="783859468"/>
                  </a:ext>
                </a:extLst>
              </a:tr>
              <a:tr h="296108">
                <a:tc>
                  <a:txBody>
                    <a:bodyPr/>
                    <a:lstStyle/>
                    <a:p>
                      <a:r>
                        <a:rPr lang="en-US" sz="900">
                          <a:solidFill>
                            <a:schemeClr val="tx1">
                              <a:lumMod val="75000"/>
                              <a:lumOff val="25000"/>
                            </a:schemeClr>
                          </a:solidFill>
                        </a:rPr>
                        <a:t>F3</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900">
                          <a:solidFill>
                            <a:schemeClr val="tx1">
                              <a:lumMod val="75000"/>
                              <a:lumOff val="25000"/>
                            </a:schemeClr>
                          </a:solidFill>
                        </a:rPr>
                        <a:t>22NOV08</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900">
                          <a:solidFill>
                            <a:schemeClr val="tx1">
                              <a:lumMod val="75000"/>
                              <a:lumOff val="25000"/>
                            </a:schemeClr>
                          </a:solidFill>
                        </a:rPr>
                        <a:t>22NOV08</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900">
                          <a:solidFill>
                            <a:schemeClr val="tx1">
                              <a:lumMod val="75000"/>
                              <a:lumOff val="25000"/>
                            </a:schemeClr>
                          </a:solidFill>
                        </a:rPr>
                        <a:t>22NOV08</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900">
                          <a:solidFill>
                            <a:schemeClr val="tx1">
                              <a:lumMod val="75000"/>
                              <a:lumOff val="25000"/>
                            </a:schemeClr>
                          </a:solidFill>
                        </a:rPr>
                        <a:t>15MAY97</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900">
                          <a:solidFill>
                            <a:schemeClr val="tx1">
                              <a:lumMod val="75000"/>
                              <a:lumOff val="25000"/>
                            </a:schemeClr>
                          </a:solidFill>
                        </a:rPr>
                        <a:t>08JUN02</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extLst>
                  <a:ext uri="{0D108BD9-81ED-4DB2-BD59-A6C34878D82A}">
                    <a16:rowId xmlns:a16="http://schemas.microsoft.com/office/drawing/2014/main" val="960729342"/>
                  </a:ext>
                </a:extLst>
              </a:tr>
              <a:tr h="296108">
                <a:tc>
                  <a:txBody>
                    <a:bodyPr/>
                    <a:lstStyle/>
                    <a:p>
                      <a:r>
                        <a:rPr lang="en-US" sz="900">
                          <a:solidFill>
                            <a:schemeClr val="tx1">
                              <a:lumMod val="75000"/>
                              <a:lumOff val="25000"/>
                            </a:schemeClr>
                          </a:solidFill>
                        </a:rPr>
                        <a:t>F4</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12700" cmpd="sng">
                      <a:noFill/>
                      <a:prstDash val="solid"/>
                    </a:lnB>
                    <a:noFill/>
                  </a:tcPr>
                </a:tc>
                <a:tc>
                  <a:txBody>
                    <a:bodyPr/>
                    <a:lstStyle/>
                    <a:p>
                      <a:r>
                        <a:rPr lang="en-US" sz="900">
                          <a:solidFill>
                            <a:schemeClr val="tx1">
                              <a:lumMod val="75000"/>
                              <a:lumOff val="25000"/>
                            </a:schemeClr>
                          </a:solidFill>
                        </a:rPr>
                        <a:t>22MAR07</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12700" cmpd="sng">
                      <a:noFill/>
                      <a:prstDash val="solid"/>
                    </a:lnB>
                    <a:noFill/>
                  </a:tcPr>
                </a:tc>
                <a:tc>
                  <a:txBody>
                    <a:bodyPr/>
                    <a:lstStyle/>
                    <a:p>
                      <a:r>
                        <a:rPr lang="en-US" sz="900">
                          <a:solidFill>
                            <a:schemeClr val="tx1">
                              <a:lumMod val="75000"/>
                              <a:lumOff val="25000"/>
                            </a:schemeClr>
                          </a:solidFill>
                        </a:rPr>
                        <a:t>22MAR07</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12700" cmpd="sng">
                      <a:noFill/>
                      <a:prstDash val="solid"/>
                    </a:lnB>
                    <a:noFill/>
                  </a:tcPr>
                </a:tc>
                <a:tc>
                  <a:txBody>
                    <a:bodyPr/>
                    <a:lstStyle/>
                    <a:p>
                      <a:r>
                        <a:rPr lang="en-US" sz="900">
                          <a:solidFill>
                            <a:schemeClr val="tx1">
                              <a:lumMod val="75000"/>
                              <a:lumOff val="25000"/>
                            </a:schemeClr>
                          </a:solidFill>
                        </a:rPr>
                        <a:t>15SEP05</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12700" cmpd="sng">
                      <a:noFill/>
                      <a:prstDash val="solid"/>
                    </a:lnB>
                    <a:noFill/>
                  </a:tcPr>
                </a:tc>
                <a:tc>
                  <a:txBody>
                    <a:bodyPr/>
                    <a:lstStyle/>
                    <a:p>
                      <a:r>
                        <a:rPr lang="en-US" sz="900">
                          <a:solidFill>
                            <a:schemeClr val="tx1">
                              <a:lumMod val="75000"/>
                              <a:lumOff val="25000"/>
                            </a:schemeClr>
                          </a:solidFill>
                        </a:rPr>
                        <a:t>08FEB99</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12700" cmpd="sng">
                      <a:noFill/>
                      <a:prstDash val="solid"/>
                    </a:lnB>
                    <a:noFill/>
                  </a:tcPr>
                </a:tc>
                <a:tc>
                  <a:txBody>
                    <a:bodyPr/>
                    <a:lstStyle/>
                    <a:p>
                      <a:r>
                        <a:rPr lang="en-US" sz="900">
                          <a:solidFill>
                            <a:schemeClr val="tx1">
                              <a:lumMod val="75000"/>
                              <a:lumOff val="25000"/>
                            </a:schemeClr>
                          </a:solidFill>
                        </a:rPr>
                        <a:t>22AUG02</a:t>
                      </a:r>
                    </a:p>
                  </a:txBody>
                  <a:tcPr marL="122411" marR="91808" marT="61205" marB="61205" anchor="ctr">
                    <a:lnL w="12700" cmpd="sng">
                      <a:noFill/>
                      <a:prstDash val="solid"/>
                    </a:lnL>
                    <a:lnR w="12700" cmpd="sng">
                      <a:noFill/>
                      <a:prstDash val="solid"/>
                    </a:lnR>
                    <a:lnT w="9525" cap="flat" cmpd="sng" algn="ctr">
                      <a:solidFill>
                        <a:srgbClr val="C7C6C1"/>
                      </a:solidFill>
                      <a:prstDash val="solid"/>
                    </a:lnT>
                    <a:lnB w="12700" cmpd="sng">
                      <a:noFill/>
                      <a:prstDash val="solid"/>
                    </a:lnB>
                    <a:noFill/>
                  </a:tcPr>
                </a:tc>
                <a:extLst>
                  <a:ext uri="{0D108BD9-81ED-4DB2-BD59-A6C34878D82A}">
                    <a16:rowId xmlns:a16="http://schemas.microsoft.com/office/drawing/2014/main" val="915971654"/>
                  </a:ext>
                </a:extLst>
              </a:tr>
            </a:tbl>
          </a:graphicData>
        </a:graphic>
      </p:graphicFrame>
    </p:spTree>
    <p:extLst>
      <p:ext uri="{BB962C8B-B14F-4D97-AF65-F5344CB8AC3E}">
        <p14:creationId xmlns:p14="http://schemas.microsoft.com/office/powerpoint/2010/main" val="40976483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5" name="Rectangle 54">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Shape 62">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80FB1135-844D-4B93-9C18-CEB4ABBEA8BB}"/>
              </a:ext>
            </a:extLst>
          </p:cNvPr>
          <p:cNvSpPr>
            <a:spLocks noGrp="1"/>
          </p:cNvSpPr>
          <p:nvPr>
            <p:ph type="title"/>
          </p:nvPr>
        </p:nvSpPr>
        <p:spPr>
          <a:xfrm>
            <a:off x="660041" y="2767106"/>
            <a:ext cx="2880828" cy="3071906"/>
          </a:xfrm>
        </p:spPr>
        <p:txBody>
          <a:bodyPr vert="horz" lIns="91440" tIns="45720" rIns="91440" bIns="45720" rtlCol="0" anchor="t">
            <a:normAutofit/>
          </a:bodyPr>
          <a:lstStyle/>
          <a:p>
            <a:r>
              <a:rPr lang="en-US" sz="2200" kern="1200">
                <a:solidFill>
                  <a:srgbClr val="FFFFFF"/>
                </a:solidFill>
                <a:latin typeface="+mj-lt"/>
                <a:ea typeface="+mj-ea"/>
                <a:cs typeface="+mj-cs"/>
              </a:rPr>
              <a:t>Visa Bulletin September 2021</a:t>
            </a:r>
            <a:br>
              <a:rPr lang="en-US" sz="2200" kern="1200">
                <a:solidFill>
                  <a:srgbClr val="FFFFFF"/>
                </a:solidFill>
                <a:latin typeface="+mj-lt"/>
                <a:ea typeface="+mj-ea"/>
                <a:cs typeface="+mj-cs"/>
              </a:rPr>
            </a:br>
            <a:r>
              <a:rPr lang="en-US" sz="2200" kern="1200">
                <a:solidFill>
                  <a:srgbClr val="FFFFFF"/>
                </a:solidFill>
                <a:latin typeface="+mj-lt"/>
                <a:ea typeface="+mj-ea"/>
                <a:cs typeface="+mj-cs"/>
              </a:rPr>
              <a:t>See also </a:t>
            </a:r>
            <a:r>
              <a:rPr lang="en-US" sz="2200" kern="1200">
                <a:solidFill>
                  <a:srgbClr val="FFFFFF"/>
                </a:solidFill>
                <a:latin typeface="+mj-lt"/>
                <a:ea typeface="+mj-ea"/>
                <a:cs typeface="+mj-cs"/>
                <a:hlinkClick r:id="rId2"/>
              </a:rPr>
              <a:t>http://travel.state.gov</a:t>
            </a:r>
            <a:r>
              <a:rPr lang="en-US" sz="2200" kern="1200">
                <a:solidFill>
                  <a:srgbClr val="FFFFFF"/>
                </a:solidFill>
                <a:latin typeface="+mj-lt"/>
                <a:ea typeface="+mj-ea"/>
                <a:cs typeface="+mj-cs"/>
              </a:rPr>
              <a:t> “visa bulletin”</a:t>
            </a:r>
          </a:p>
        </p:txBody>
      </p:sp>
      <p:graphicFrame>
        <p:nvGraphicFramePr>
          <p:cNvPr id="4" name="Content Placeholder 3">
            <a:extLst>
              <a:ext uri="{FF2B5EF4-FFF2-40B4-BE49-F238E27FC236}">
                <a16:creationId xmlns:a16="http://schemas.microsoft.com/office/drawing/2014/main" id="{9FF2EFCF-5FBD-49AA-AE6E-2BCC7B08A9CF}"/>
              </a:ext>
            </a:extLst>
          </p:cNvPr>
          <p:cNvGraphicFramePr>
            <a:graphicFrameLocks noGrp="1"/>
          </p:cNvGraphicFramePr>
          <p:nvPr>
            <p:ph idx="1"/>
            <p:extLst>
              <p:ext uri="{D42A27DB-BD31-4B8C-83A1-F6EECF244321}">
                <p14:modId xmlns:p14="http://schemas.microsoft.com/office/powerpoint/2010/main" val="3029226455"/>
              </p:ext>
            </p:extLst>
          </p:nvPr>
        </p:nvGraphicFramePr>
        <p:xfrm>
          <a:off x="4502428" y="1190702"/>
          <a:ext cx="7225751" cy="4476599"/>
        </p:xfrm>
        <a:graphic>
          <a:graphicData uri="http://schemas.openxmlformats.org/drawingml/2006/table">
            <a:tbl>
              <a:tblPr>
                <a:noFill/>
              </a:tblPr>
              <a:tblGrid>
                <a:gridCol w="1254265">
                  <a:extLst>
                    <a:ext uri="{9D8B030D-6E8A-4147-A177-3AD203B41FA5}">
                      <a16:colId xmlns:a16="http://schemas.microsoft.com/office/drawing/2014/main" val="3317777253"/>
                    </a:ext>
                  </a:extLst>
                </a:gridCol>
                <a:gridCol w="1071081">
                  <a:extLst>
                    <a:ext uri="{9D8B030D-6E8A-4147-A177-3AD203B41FA5}">
                      <a16:colId xmlns:a16="http://schemas.microsoft.com/office/drawing/2014/main" val="1488389109"/>
                    </a:ext>
                  </a:extLst>
                </a:gridCol>
                <a:gridCol w="807772">
                  <a:extLst>
                    <a:ext uri="{9D8B030D-6E8A-4147-A177-3AD203B41FA5}">
                      <a16:colId xmlns:a16="http://schemas.microsoft.com/office/drawing/2014/main" val="3954848107"/>
                    </a:ext>
                  </a:extLst>
                </a:gridCol>
                <a:gridCol w="936461">
                  <a:extLst>
                    <a:ext uri="{9D8B030D-6E8A-4147-A177-3AD203B41FA5}">
                      <a16:colId xmlns:a16="http://schemas.microsoft.com/office/drawing/2014/main" val="2291326380"/>
                    </a:ext>
                  </a:extLst>
                </a:gridCol>
                <a:gridCol w="744068">
                  <a:extLst>
                    <a:ext uri="{9D8B030D-6E8A-4147-A177-3AD203B41FA5}">
                      <a16:colId xmlns:a16="http://schemas.microsoft.com/office/drawing/2014/main" val="577474636"/>
                    </a:ext>
                  </a:extLst>
                </a:gridCol>
                <a:gridCol w="773796">
                  <a:extLst>
                    <a:ext uri="{9D8B030D-6E8A-4147-A177-3AD203B41FA5}">
                      <a16:colId xmlns:a16="http://schemas.microsoft.com/office/drawing/2014/main" val="4018869985"/>
                    </a:ext>
                  </a:extLst>
                </a:gridCol>
                <a:gridCol w="854602">
                  <a:extLst>
                    <a:ext uri="{9D8B030D-6E8A-4147-A177-3AD203B41FA5}">
                      <a16:colId xmlns:a16="http://schemas.microsoft.com/office/drawing/2014/main" val="2279429647"/>
                    </a:ext>
                  </a:extLst>
                </a:gridCol>
                <a:gridCol w="783706">
                  <a:extLst>
                    <a:ext uri="{9D8B030D-6E8A-4147-A177-3AD203B41FA5}">
                      <a16:colId xmlns:a16="http://schemas.microsoft.com/office/drawing/2014/main" val="889565084"/>
                    </a:ext>
                  </a:extLst>
                </a:gridCol>
              </a:tblGrid>
              <a:tr h="986645">
                <a:tc>
                  <a:txBody>
                    <a:bodyPr/>
                    <a:lstStyle/>
                    <a:p>
                      <a:r>
                        <a:rPr lang="en-US" sz="1100" b="1" cap="none" spc="0">
                          <a:solidFill>
                            <a:schemeClr val="tx1"/>
                          </a:solidFill>
                        </a:rPr>
                        <a:t>Employment-</a:t>
                      </a:r>
                      <a:br>
                        <a:rPr lang="en-US" sz="1100" b="1" cap="none" spc="0">
                          <a:solidFill>
                            <a:schemeClr val="tx1"/>
                          </a:solidFill>
                        </a:rPr>
                      </a:br>
                      <a:r>
                        <a:rPr lang="en-US" sz="1100" b="1" cap="none" spc="0">
                          <a:solidFill>
                            <a:schemeClr val="tx1"/>
                          </a:solidFill>
                        </a:rPr>
                        <a:t>based</a:t>
                      </a:r>
                      <a:endParaRPr lang="en-US" sz="1100" cap="none" spc="0">
                        <a:solidFill>
                          <a:schemeClr val="tx1"/>
                        </a:solidFill>
                      </a:endParaRPr>
                    </a:p>
                  </a:txBody>
                  <a:tcPr marL="57079" marR="15692" marT="16308" marB="122311" anchor="ctr">
                    <a:lnL w="9525" cap="flat" cmpd="sng" algn="ctr">
                      <a:solidFill>
                        <a:schemeClr val="tx1"/>
                      </a:solidFill>
                      <a:prstDash val="solid"/>
                    </a:lnL>
                    <a:lnR w="12700" cmpd="sng">
                      <a:noFill/>
                      <a:prstDash val="solid"/>
                    </a:lnR>
                    <a:lnT w="9525" cap="flat" cmpd="sng" algn="ctr">
                      <a:noFill/>
                      <a:prstDash val="solid"/>
                    </a:lnT>
                    <a:lnB w="12700" cmpd="sng">
                      <a:noFill/>
                      <a:prstDash val="solid"/>
                    </a:lnB>
                    <a:noFill/>
                  </a:tcPr>
                </a:tc>
                <a:tc>
                  <a:txBody>
                    <a:bodyPr/>
                    <a:lstStyle/>
                    <a:p>
                      <a:r>
                        <a:rPr lang="en-US" sz="1100" b="1" cap="none" spc="0">
                          <a:solidFill>
                            <a:schemeClr val="tx1"/>
                          </a:solidFill>
                        </a:rPr>
                        <a:t>All Chargeability </a:t>
                      </a:r>
                      <a:br>
                        <a:rPr lang="en-US" sz="1100" b="1" cap="none" spc="0">
                          <a:solidFill>
                            <a:schemeClr val="tx1"/>
                          </a:solidFill>
                        </a:rPr>
                      </a:br>
                      <a:r>
                        <a:rPr lang="en-US" sz="1100" b="1" cap="none" spc="0">
                          <a:solidFill>
                            <a:schemeClr val="tx1"/>
                          </a:solidFill>
                        </a:rPr>
                        <a:t>Areas Except</a:t>
                      </a:r>
                      <a:br>
                        <a:rPr lang="en-US" sz="1100" b="1" cap="none" spc="0">
                          <a:solidFill>
                            <a:schemeClr val="tx1"/>
                          </a:solidFill>
                        </a:rPr>
                      </a:br>
                      <a:r>
                        <a:rPr lang="en-US" sz="1100" b="1" cap="none" spc="0">
                          <a:solidFill>
                            <a:schemeClr val="tx1"/>
                          </a:solidFill>
                        </a:rPr>
                        <a:t>Those Listed</a:t>
                      </a:r>
                      <a:endParaRPr lang="en-US" sz="1100" cap="none" spc="0">
                        <a:solidFill>
                          <a:schemeClr val="tx1"/>
                        </a:solidFill>
                      </a:endParaRPr>
                    </a:p>
                  </a:txBody>
                  <a:tcPr marL="57079" marR="15692" marT="16308" marB="122311" anchor="ctr">
                    <a:lnL w="12700" cmpd="sng">
                      <a:noFill/>
                      <a:prstDash val="solid"/>
                    </a:lnL>
                    <a:lnR w="12700" cmpd="sng">
                      <a:noFill/>
                      <a:prstDash val="solid"/>
                    </a:lnR>
                    <a:lnT w="9525" cap="flat" cmpd="sng" algn="ctr">
                      <a:noFill/>
                      <a:prstDash val="solid"/>
                    </a:lnT>
                    <a:lnB w="12700" cmpd="sng">
                      <a:noFill/>
                      <a:prstDash val="solid"/>
                    </a:lnB>
                    <a:noFill/>
                  </a:tcPr>
                </a:tc>
                <a:tc>
                  <a:txBody>
                    <a:bodyPr/>
                    <a:lstStyle/>
                    <a:p>
                      <a:r>
                        <a:rPr lang="en-US" sz="1100" b="1" cap="none" spc="0">
                          <a:solidFill>
                            <a:schemeClr val="tx1"/>
                          </a:solidFill>
                        </a:rPr>
                        <a:t>CHINA-</a:t>
                      </a:r>
                      <a:br>
                        <a:rPr lang="en-US" sz="1100" b="1" cap="none" spc="0">
                          <a:solidFill>
                            <a:schemeClr val="tx1"/>
                          </a:solidFill>
                        </a:rPr>
                      </a:br>
                      <a:r>
                        <a:rPr lang="en-US" sz="1100" b="1" cap="none" spc="0">
                          <a:solidFill>
                            <a:schemeClr val="tx1"/>
                          </a:solidFill>
                        </a:rPr>
                        <a:t>mainland </a:t>
                      </a:r>
                      <a:br>
                        <a:rPr lang="en-US" sz="1100" b="1" cap="none" spc="0">
                          <a:solidFill>
                            <a:schemeClr val="tx1"/>
                          </a:solidFill>
                        </a:rPr>
                      </a:br>
                      <a:r>
                        <a:rPr lang="en-US" sz="1100" b="1" cap="none" spc="0">
                          <a:solidFill>
                            <a:schemeClr val="tx1"/>
                          </a:solidFill>
                        </a:rPr>
                        <a:t>born</a:t>
                      </a:r>
                      <a:endParaRPr lang="en-US" sz="1100" cap="none" spc="0">
                        <a:solidFill>
                          <a:schemeClr val="tx1"/>
                        </a:solidFill>
                      </a:endParaRPr>
                    </a:p>
                  </a:txBody>
                  <a:tcPr marL="57079" marR="15692" marT="16308" marB="122311" anchor="ctr">
                    <a:lnL w="12700" cmpd="sng">
                      <a:noFill/>
                      <a:prstDash val="solid"/>
                    </a:lnL>
                    <a:lnR w="12700" cmpd="sng">
                      <a:noFill/>
                      <a:prstDash val="solid"/>
                    </a:lnR>
                    <a:lnT w="9525" cap="flat" cmpd="sng" algn="ctr">
                      <a:noFill/>
                      <a:prstDash val="solid"/>
                    </a:lnT>
                    <a:lnB w="12700" cmpd="sng">
                      <a:noFill/>
                      <a:prstDash val="solid"/>
                    </a:lnB>
                    <a:noFill/>
                  </a:tcPr>
                </a:tc>
                <a:tc>
                  <a:txBody>
                    <a:bodyPr/>
                    <a:lstStyle/>
                    <a:p>
                      <a:r>
                        <a:rPr lang="en-US" sz="1100" b="1" cap="none" spc="0">
                          <a:solidFill>
                            <a:schemeClr val="tx1"/>
                          </a:solidFill>
                        </a:rPr>
                        <a:t>EL SALVADOR</a:t>
                      </a:r>
                      <a:br>
                        <a:rPr lang="en-US" sz="1100" b="1" cap="none" spc="0">
                          <a:solidFill>
                            <a:schemeClr val="tx1"/>
                          </a:solidFill>
                        </a:rPr>
                      </a:br>
                      <a:r>
                        <a:rPr lang="en-US" sz="1100" b="1" cap="none" spc="0">
                          <a:solidFill>
                            <a:schemeClr val="tx1"/>
                          </a:solidFill>
                        </a:rPr>
                        <a:t>GUATEMALA</a:t>
                      </a:r>
                      <a:br>
                        <a:rPr lang="en-US" sz="1100" b="1" cap="none" spc="0">
                          <a:solidFill>
                            <a:schemeClr val="tx1"/>
                          </a:solidFill>
                        </a:rPr>
                      </a:br>
                      <a:r>
                        <a:rPr lang="en-US" sz="1100" b="1" cap="none" spc="0">
                          <a:solidFill>
                            <a:schemeClr val="tx1"/>
                          </a:solidFill>
                        </a:rPr>
                        <a:t>HONDURAS</a:t>
                      </a:r>
                      <a:endParaRPr lang="en-US" sz="1100" cap="none" spc="0">
                        <a:solidFill>
                          <a:schemeClr val="tx1"/>
                        </a:solidFill>
                      </a:endParaRPr>
                    </a:p>
                  </a:txBody>
                  <a:tcPr marL="57079" marR="15692" marT="16308" marB="122311" anchor="ctr">
                    <a:lnL w="12700" cmpd="sng">
                      <a:noFill/>
                      <a:prstDash val="solid"/>
                    </a:lnL>
                    <a:lnR w="12700" cmpd="sng">
                      <a:noFill/>
                      <a:prstDash val="solid"/>
                    </a:lnR>
                    <a:lnT w="9525" cap="flat" cmpd="sng" algn="ctr">
                      <a:noFill/>
                      <a:prstDash val="solid"/>
                    </a:lnT>
                    <a:lnB w="12700" cmpd="sng">
                      <a:noFill/>
                      <a:prstDash val="solid"/>
                    </a:lnB>
                    <a:noFill/>
                  </a:tcPr>
                </a:tc>
                <a:tc>
                  <a:txBody>
                    <a:bodyPr/>
                    <a:lstStyle/>
                    <a:p>
                      <a:r>
                        <a:rPr lang="en-US" sz="1100" b="1" cap="none" spc="0">
                          <a:solidFill>
                            <a:schemeClr val="tx1"/>
                          </a:solidFill>
                        </a:rPr>
                        <a:t>INDIA</a:t>
                      </a:r>
                      <a:endParaRPr lang="en-US" sz="1100" cap="none" spc="0">
                        <a:solidFill>
                          <a:schemeClr val="tx1"/>
                        </a:solidFill>
                      </a:endParaRPr>
                    </a:p>
                  </a:txBody>
                  <a:tcPr marL="57079" marR="15692" marT="16308" marB="122311" anchor="ctr">
                    <a:lnL w="12700" cmpd="sng">
                      <a:noFill/>
                      <a:prstDash val="solid"/>
                    </a:lnL>
                    <a:lnR w="12700" cmpd="sng">
                      <a:noFill/>
                      <a:prstDash val="solid"/>
                    </a:lnR>
                    <a:lnT w="9525" cap="flat" cmpd="sng" algn="ctr">
                      <a:noFill/>
                      <a:prstDash val="solid"/>
                    </a:lnT>
                    <a:lnB w="12700" cmpd="sng">
                      <a:noFill/>
                      <a:prstDash val="solid"/>
                    </a:lnB>
                    <a:noFill/>
                  </a:tcPr>
                </a:tc>
                <a:tc>
                  <a:txBody>
                    <a:bodyPr/>
                    <a:lstStyle/>
                    <a:p>
                      <a:r>
                        <a:rPr lang="en-US" sz="1100" b="1" cap="none" spc="0">
                          <a:solidFill>
                            <a:schemeClr val="tx1"/>
                          </a:solidFill>
                        </a:rPr>
                        <a:t>MEXICO</a:t>
                      </a:r>
                      <a:endParaRPr lang="en-US" sz="1100" cap="none" spc="0">
                        <a:solidFill>
                          <a:schemeClr val="tx1"/>
                        </a:solidFill>
                      </a:endParaRPr>
                    </a:p>
                  </a:txBody>
                  <a:tcPr marL="57079" marR="15692" marT="16308" marB="122311" anchor="ctr">
                    <a:lnL w="12700" cmpd="sng">
                      <a:noFill/>
                      <a:prstDash val="solid"/>
                    </a:lnL>
                    <a:lnR w="12700" cmpd="sng">
                      <a:noFill/>
                      <a:prstDash val="solid"/>
                    </a:lnR>
                    <a:lnT w="9525" cap="flat" cmpd="sng" algn="ctr">
                      <a:noFill/>
                      <a:prstDash val="solid"/>
                    </a:lnT>
                    <a:lnB w="12700" cmpd="sng">
                      <a:noFill/>
                      <a:prstDash val="solid"/>
                    </a:lnB>
                    <a:noFill/>
                  </a:tcPr>
                </a:tc>
                <a:tc>
                  <a:txBody>
                    <a:bodyPr/>
                    <a:lstStyle/>
                    <a:p>
                      <a:r>
                        <a:rPr lang="en-US" sz="1100" b="1" cap="none" spc="0">
                          <a:solidFill>
                            <a:schemeClr val="tx1"/>
                          </a:solidFill>
                        </a:rPr>
                        <a:t>PHILIPPINES</a:t>
                      </a:r>
                      <a:endParaRPr lang="en-US" sz="1100" cap="none" spc="0">
                        <a:solidFill>
                          <a:schemeClr val="tx1"/>
                        </a:solidFill>
                      </a:endParaRPr>
                    </a:p>
                  </a:txBody>
                  <a:tcPr marL="57079" marR="15692" marT="16308" marB="122311" anchor="ctr">
                    <a:lnL w="12700" cmpd="sng">
                      <a:noFill/>
                      <a:prstDash val="solid"/>
                    </a:lnL>
                    <a:lnR w="12700" cmpd="sng">
                      <a:noFill/>
                      <a:prstDash val="solid"/>
                    </a:lnR>
                    <a:lnT w="9525" cap="flat" cmpd="sng" algn="ctr">
                      <a:noFill/>
                      <a:prstDash val="solid"/>
                    </a:lnT>
                    <a:lnB w="12700" cmpd="sng">
                      <a:noFill/>
                      <a:prstDash val="solid"/>
                    </a:lnB>
                    <a:noFill/>
                  </a:tcPr>
                </a:tc>
                <a:tc>
                  <a:txBody>
                    <a:bodyPr/>
                    <a:lstStyle/>
                    <a:p>
                      <a:r>
                        <a:rPr lang="en-US" sz="1100" b="1" cap="none" spc="0">
                          <a:solidFill>
                            <a:schemeClr val="tx1"/>
                          </a:solidFill>
                        </a:rPr>
                        <a:t>VIETNAM</a:t>
                      </a:r>
                      <a:endParaRPr lang="en-US" sz="1100" cap="none" spc="0">
                        <a:solidFill>
                          <a:schemeClr val="tx1"/>
                        </a:solidFill>
                      </a:endParaRPr>
                    </a:p>
                  </a:txBody>
                  <a:tcPr marL="57079" marR="15692" marT="16308" marB="122311" anchor="ctr">
                    <a:lnL w="12700" cmpd="sng">
                      <a:noFill/>
                      <a:prstDash val="solid"/>
                    </a:lnL>
                    <a:lnR w="12700" cmpd="sng">
                      <a:noFill/>
                      <a:prstDash val="solid"/>
                    </a:lnR>
                    <a:lnT w="9525" cap="flat" cmpd="sng" algn="ctr">
                      <a:noFill/>
                      <a:prstDash val="solid"/>
                    </a:lnT>
                    <a:lnB w="12700" cmpd="sng">
                      <a:noFill/>
                      <a:prstDash val="solid"/>
                    </a:lnB>
                    <a:noFill/>
                  </a:tcPr>
                </a:tc>
                <a:extLst>
                  <a:ext uri="{0D108BD9-81ED-4DB2-BD59-A6C34878D82A}">
                    <a16:rowId xmlns:a16="http://schemas.microsoft.com/office/drawing/2014/main" val="1099604986"/>
                  </a:ext>
                </a:extLst>
              </a:tr>
              <a:tr h="334318">
                <a:tc>
                  <a:txBody>
                    <a:bodyPr/>
                    <a:lstStyle/>
                    <a:p>
                      <a:r>
                        <a:rPr lang="en-US" sz="1100" cap="none" spc="0">
                          <a:solidFill>
                            <a:schemeClr val="tx1"/>
                          </a:solidFill>
                        </a:rPr>
                        <a:t>1st</a:t>
                      </a:r>
                    </a:p>
                  </a:txBody>
                  <a:tcPr marL="57079" marR="15692" marT="16308" marB="122311" anchor="ctr">
                    <a:lnL w="9525" cap="flat" cmpd="sng" algn="ctr">
                      <a:solidFill>
                        <a:schemeClr val="tx1"/>
                      </a:solid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805394975"/>
                  </a:ext>
                </a:extLst>
              </a:tr>
              <a:tr h="334318">
                <a:tc>
                  <a:txBody>
                    <a:bodyPr/>
                    <a:lstStyle/>
                    <a:p>
                      <a:r>
                        <a:rPr lang="en-US" sz="1100" cap="none" spc="0">
                          <a:solidFill>
                            <a:schemeClr val="tx1"/>
                          </a:solidFill>
                        </a:rPr>
                        <a:t>2nd</a:t>
                      </a:r>
                    </a:p>
                  </a:txBody>
                  <a:tcPr marL="57079" marR="15692" marT="16308" marB="122311" anchor="ctr">
                    <a:lnL w="9525" cap="flat" cmpd="sng" algn="ctr">
                      <a:solidFill>
                        <a:schemeClr val="tx1"/>
                      </a:solid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01JUL18</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01SEP11</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3712572195"/>
                  </a:ext>
                </a:extLst>
              </a:tr>
              <a:tr h="334318">
                <a:tc>
                  <a:txBody>
                    <a:bodyPr/>
                    <a:lstStyle/>
                    <a:p>
                      <a:r>
                        <a:rPr lang="en-US" sz="1100" cap="none" spc="0">
                          <a:solidFill>
                            <a:schemeClr val="tx1"/>
                          </a:solidFill>
                        </a:rPr>
                        <a:t>3rd</a:t>
                      </a:r>
                    </a:p>
                  </a:txBody>
                  <a:tcPr marL="57079" marR="15692" marT="16308" marB="122311" anchor="ctr">
                    <a:lnL w="9525" cap="flat" cmpd="sng" algn="ctr">
                      <a:solidFill>
                        <a:schemeClr val="tx1"/>
                      </a:solid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08JAN19</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01JAN14</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052159369"/>
                  </a:ext>
                </a:extLst>
              </a:tr>
              <a:tr h="334318">
                <a:tc>
                  <a:txBody>
                    <a:bodyPr/>
                    <a:lstStyle/>
                    <a:p>
                      <a:r>
                        <a:rPr lang="en-US" sz="1100" cap="none" spc="0">
                          <a:solidFill>
                            <a:schemeClr val="tx1"/>
                          </a:solidFill>
                        </a:rPr>
                        <a:t>Other Workers</a:t>
                      </a:r>
                    </a:p>
                  </a:txBody>
                  <a:tcPr marL="57079" marR="15692" marT="16308" marB="122311" anchor="ctr">
                    <a:lnL w="9525" cap="flat" cmpd="sng" algn="ctr">
                      <a:solidFill>
                        <a:schemeClr val="tx1"/>
                      </a:solid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01FEB10</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01JAN14</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011017788"/>
                  </a:ext>
                </a:extLst>
              </a:tr>
              <a:tr h="334318">
                <a:tc>
                  <a:txBody>
                    <a:bodyPr/>
                    <a:lstStyle/>
                    <a:p>
                      <a:r>
                        <a:rPr lang="en-US" sz="1100" cap="none" spc="0">
                          <a:solidFill>
                            <a:schemeClr val="tx1"/>
                          </a:solidFill>
                        </a:rPr>
                        <a:t>4th</a:t>
                      </a:r>
                    </a:p>
                  </a:txBody>
                  <a:tcPr marL="57079" marR="15692" marT="16308" marB="122311" anchor="ctr">
                    <a:lnL w="9525" cap="flat" cmpd="sng" algn="ctr">
                      <a:solidFill>
                        <a:schemeClr val="tx1"/>
                      </a:solid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15MAR19</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01MAR20</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3142655642"/>
                  </a:ext>
                </a:extLst>
              </a:tr>
              <a:tr h="497400">
                <a:tc>
                  <a:txBody>
                    <a:bodyPr/>
                    <a:lstStyle/>
                    <a:p>
                      <a:r>
                        <a:rPr lang="en-US" sz="1100" cap="none" spc="0">
                          <a:solidFill>
                            <a:schemeClr val="tx1"/>
                          </a:solidFill>
                        </a:rPr>
                        <a:t>Certain Religious Workers</a:t>
                      </a:r>
                    </a:p>
                  </a:txBody>
                  <a:tcPr marL="57079" marR="15692" marT="16308" marB="122311" anchor="ctr">
                    <a:lnL w="9525" cap="flat" cmpd="sng" algn="ctr">
                      <a:solidFill>
                        <a:schemeClr val="tx1"/>
                      </a:solid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15MAR19</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01MAR20</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694639219"/>
                  </a:ext>
                </a:extLst>
              </a:tr>
              <a:tr h="660482">
                <a:tc>
                  <a:txBody>
                    <a:bodyPr/>
                    <a:lstStyle/>
                    <a:p>
                      <a:r>
                        <a:rPr lang="en-US" sz="1100" cap="none" spc="0">
                          <a:solidFill>
                            <a:schemeClr val="tx1"/>
                          </a:solidFill>
                        </a:rPr>
                        <a:t>5th Non-Regional Center</a:t>
                      </a:r>
                      <a:br>
                        <a:rPr lang="en-US" sz="1100" cap="none" spc="0">
                          <a:solidFill>
                            <a:schemeClr val="tx1"/>
                          </a:solidFill>
                        </a:rPr>
                      </a:br>
                      <a:r>
                        <a:rPr lang="en-US" sz="1100" cap="none" spc="0">
                          <a:solidFill>
                            <a:schemeClr val="tx1"/>
                          </a:solidFill>
                        </a:rPr>
                        <a:t>(C5 and T5)</a:t>
                      </a:r>
                    </a:p>
                  </a:txBody>
                  <a:tcPr marL="57079" marR="15692" marT="16308" marB="122311" anchor="ctr">
                    <a:lnL w="9525" cap="flat" cmpd="sng" algn="ctr">
                      <a:solidFill>
                        <a:schemeClr val="tx1"/>
                      </a:solid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22NOV15</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C</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3083434421"/>
                  </a:ext>
                </a:extLst>
              </a:tr>
              <a:tr h="660482">
                <a:tc>
                  <a:txBody>
                    <a:bodyPr/>
                    <a:lstStyle/>
                    <a:p>
                      <a:r>
                        <a:rPr lang="en-US" sz="1100" cap="none" spc="0">
                          <a:solidFill>
                            <a:schemeClr val="tx1"/>
                          </a:solidFill>
                        </a:rPr>
                        <a:t>5th Regional Center</a:t>
                      </a:r>
                      <a:br>
                        <a:rPr lang="en-US" sz="1100" cap="none" spc="0">
                          <a:solidFill>
                            <a:schemeClr val="tx1"/>
                          </a:solidFill>
                        </a:rPr>
                      </a:br>
                      <a:r>
                        <a:rPr lang="en-US" sz="1100" cap="none" spc="0">
                          <a:solidFill>
                            <a:schemeClr val="tx1"/>
                          </a:solidFill>
                        </a:rPr>
                        <a:t>(I5 and R5)</a:t>
                      </a:r>
                    </a:p>
                  </a:txBody>
                  <a:tcPr marL="57079" marR="15692" marT="16308" marB="122311" anchor="ctr">
                    <a:lnL w="9525" cap="flat" cmpd="sng" algn="ctr">
                      <a:solidFill>
                        <a:schemeClr val="tx1"/>
                      </a:solid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U</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U</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U</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U</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U</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U</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100" cap="none" spc="0">
                          <a:solidFill>
                            <a:schemeClr val="tx1"/>
                          </a:solidFill>
                        </a:rPr>
                        <a:t>U</a:t>
                      </a:r>
                    </a:p>
                  </a:txBody>
                  <a:tcPr marL="57079" marR="15692" marT="16308" marB="122311"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787384752"/>
                  </a:ext>
                </a:extLst>
              </a:tr>
            </a:tbl>
          </a:graphicData>
        </a:graphic>
      </p:graphicFrame>
    </p:spTree>
    <p:extLst>
      <p:ext uri="{BB962C8B-B14F-4D97-AF65-F5344CB8AC3E}">
        <p14:creationId xmlns:p14="http://schemas.microsoft.com/office/powerpoint/2010/main" val="9423818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D901E59-9E7C-44C2-B1AE-5378B2DE2686}"/>
              </a:ext>
            </a:extLst>
          </p:cNvPr>
          <p:cNvSpPr>
            <a:spLocks noGrp="1"/>
          </p:cNvSpPr>
          <p:nvPr>
            <p:ph type="title"/>
          </p:nvPr>
        </p:nvSpPr>
        <p:spPr>
          <a:xfrm>
            <a:off x="826396" y="586855"/>
            <a:ext cx="4230100" cy="3387497"/>
          </a:xfrm>
        </p:spPr>
        <p:txBody>
          <a:bodyPr anchor="b">
            <a:normAutofit fontScale="90000"/>
          </a:bodyPr>
          <a:lstStyle/>
          <a:p>
            <a:pPr algn="r"/>
            <a:r>
              <a:rPr lang="en-US" sz="4000" dirty="0">
                <a:solidFill>
                  <a:srgbClr val="FFFFFF"/>
                </a:solidFill>
              </a:rPr>
              <a:t>Family-Based Immigrant Visa:</a:t>
            </a:r>
            <a:br>
              <a:rPr lang="en-US" sz="4000" dirty="0">
                <a:solidFill>
                  <a:srgbClr val="FFFFFF"/>
                </a:solidFill>
              </a:rPr>
            </a:br>
            <a:br>
              <a:rPr lang="en-US" sz="4000" dirty="0">
                <a:solidFill>
                  <a:srgbClr val="FFFFFF"/>
                </a:solidFill>
              </a:rPr>
            </a:br>
            <a:r>
              <a:rPr lang="en-US" sz="4000" dirty="0">
                <a:solidFill>
                  <a:srgbClr val="FFFFFF"/>
                </a:solidFill>
              </a:rPr>
              <a:t>Adult Sons/</a:t>
            </a:r>
            <a:br>
              <a:rPr lang="en-US" sz="4000" dirty="0">
                <a:solidFill>
                  <a:srgbClr val="FFFFFF"/>
                </a:solidFill>
              </a:rPr>
            </a:br>
            <a:r>
              <a:rPr lang="en-US" sz="4000" dirty="0">
                <a:solidFill>
                  <a:srgbClr val="FFFFFF"/>
                </a:solidFill>
              </a:rPr>
              <a:t>Daughters </a:t>
            </a:r>
            <a:br>
              <a:rPr lang="en-US" sz="4000" dirty="0">
                <a:solidFill>
                  <a:srgbClr val="FFFFFF"/>
                </a:solidFill>
              </a:rPr>
            </a:br>
            <a:r>
              <a:rPr lang="en-US" sz="4000" dirty="0">
                <a:solidFill>
                  <a:srgbClr val="FFFFFF"/>
                </a:solidFill>
              </a:rPr>
              <a:t>	     of US Citizens			</a:t>
            </a:r>
          </a:p>
        </p:txBody>
      </p:sp>
      <p:sp>
        <p:nvSpPr>
          <p:cNvPr id="3" name="Content Placeholder 2">
            <a:extLst>
              <a:ext uri="{FF2B5EF4-FFF2-40B4-BE49-F238E27FC236}">
                <a16:creationId xmlns:a16="http://schemas.microsoft.com/office/drawing/2014/main" id="{763D74AE-95FF-4AF8-8983-1D55D21DB9E9}"/>
              </a:ext>
            </a:extLst>
          </p:cNvPr>
          <p:cNvSpPr>
            <a:spLocks noGrp="1"/>
          </p:cNvSpPr>
          <p:nvPr>
            <p:ph idx="1"/>
          </p:nvPr>
        </p:nvSpPr>
        <p:spPr>
          <a:xfrm>
            <a:off x="6503158" y="649480"/>
            <a:ext cx="4862447" cy="5546047"/>
          </a:xfrm>
        </p:spPr>
        <p:txBody>
          <a:bodyPr anchor="ctr">
            <a:normAutofit/>
          </a:bodyPr>
          <a:lstStyle/>
          <a:p>
            <a:r>
              <a:rPr lang="en-US" sz="2000" dirty="0"/>
              <a:t>First preference, F-1: Unmarried sons &amp; daughters, over 21, of US citizens</a:t>
            </a:r>
          </a:p>
          <a:p>
            <a:r>
              <a:rPr lang="en-US" sz="2000" dirty="0"/>
              <a:t>Family-based 1st Preference priority date: 01 DEC 14 on Sept 1, 2021</a:t>
            </a:r>
          </a:p>
          <a:p>
            <a:r>
              <a:rPr lang="en-US" sz="2000" dirty="0"/>
              <a:t>Seven-year backlog</a:t>
            </a:r>
          </a:p>
          <a:p>
            <a:r>
              <a:rPr lang="en-US" sz="2000" dirty="0"/>
              <a:t>Third preference, F-2: Married sons &amp; daughters of US citizens</a:t>
            </a:r>
          </a:p>
          <a:p>
            <a:r>
              <a:rPr lang="en-US" sz="2000" dirty="0"/>
              <a:t>Family-based 3rd Preference priority date: 22 NOV 08 on Sept 1, 2021</a:t>
            </a:r>
          </a:p>
          <a:p>
            <a:r>
              <a:rPr lang="en-US" sz="2000" dirty="0"/>
              <a:t>Thirteen-year backlog.</a:t>
            </a:r>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26909866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C22C75B-97E4-4981-9BA2-A2B47F11E193}"/>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Family-Based Immigrant Visa</a:t>
            </a:r>
            <a:br>
              <a:rPr lang="en-US" sz="4000" dirty="0">
                <a:solidFill>
                  <a:srgbClr val="FFFFFF"/>
                </a:solidFill>
              </a:rPr>
            </a:br>
            <a:br>
              <a:rPr lang="en-US" sz="4000" dirty="0">
                <a:solidFill>
                  <a:srgbClr val="FFFFFF"/>
                </a:solidFill>
              </a:rPr>
            </a:br>
            <a:r>
              <a:rPr lang="en-US" sz="4000" dirty="0">
                <a:solidFill>
                  <a:srgbClr val="FFFFFF"/>
                </a:solidFill>
              </a:rPr>
              <a:t>Brothers &amp; Sisters of US Citizens		</a:t>
            </a:r>
          </a:p>
        </p:txBody>
      </p:sp>
      <p:sp>
        <p:nvSpPr>
          <p:cNvPr id="3" name="Content Placeholder 2">
            <a:extLst>
              <a:ext uri="{FF2B5EF4-FFF2-40B4-BE49-F238E27FC236}">
                <a16:creationId xmlns:a16="http://schemas.microsoft.com/office/drawing/2014/main" id="{91CCDAE7-C490-46E2-B0DF-26F1EF455779}"/>
              </a:ext>
            </a:extLst>
          </p:cNvPr>
          <p:cNvSpPr>
            <a:spLocks noGrp="1"/>
          </p:cNvSpPr>
          <p:nvPr>
            <p:ph idx="1"/>
          </p:nvPr>
        </p:nvSpPr>
        <p:spPr>
          <a:xfrm>
            <a:off x="6503158" y="649480"/>
            <a:ext cx="4862447" cy="5546047"/>
          </a:xfrm>
        </p:spPr>
        <p:txBody>
          <a:bodyPr anchor="ctr">
            <a:normAutofit/>
          </a:bodyPr>
          <a:lstStyle/>
          <a:p>
            <a:endParaRPr lang="en-US" sz="2000"/>
          </a:p>
          <a:p>
            <a:r>
              <a:rPr lang="en-US" sz="2000"/>
              <a:t>Family-Based 4</a:t>
            </a:r>
            <a:r>
              <a:rPr lang="en-US" sz="2000" baseline="30000"/>
              <a:t>th</a:t>
            </a:r>
            <a:r>
              <a:rPr lang="en-US" sz="2000"/>
              <a:t> Preference: Brothers &amp; Sisters of US Citizens</a:t>
            </a:r>
          </a:p>
          <a:p>
            <a:r>
              <a:rPr lang="en-US" sz="2000"/>
              <a:t>Family-Based 4</a:t>
            </a:r>
            <a:r>
              <a:rPr lang="en-US" sz="2000" baseline="30000"/>
              <a:t>th</a:t>
            </a:r>
            <a:r>
              <a:rPr lang="en-US" sz="2000"/>
              <a:t> Preference priority date: 22 MAR 07 on Sept 1, 2021</a:t>
            </a:r>
          </a:p>
          <a:p>
            <a:r>
              <a:rPr lang="en-US" sz="2000"/>
              <a:t>A 14 ½ year backlog.</a:t>
            </a:r>
          </a:p>
        </p:txBody>
      </p:sp>
    </p:spTree>
    <p:extLst>
      <p:ext uri="{BB962C8B-B14F-4D97-AF65-F5344CB8AC3E}">
        <p14:creationId xmlns:p14="http://schemas.microsoft.com/office/powerpoint/2010/main" val="3548125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E4FA91B-28B0-4A02-AA6A-E64A0C1901C8}"/>
              </a:ext>
            </a:extLst>
          </p:cNvPr>
          <p:cNvSpPr>
            <a:spLocks noGrp="1"/>
          </p:cNvSpPr>
          <p:nvPr>
            <p:ph type="title"/>
          </p:nvPr>
        </p:nvSpPr>
        <p:spPr>
          <a:xfrm>
            <a:off x="826396" y="586855"/>
            <a:ext cx="4230100" cy="3387497"/>
          </a:xfrm>
        </p:spPr>
        <p:txBody>
          <a:bodyPr anchor="b">
            <a:normAutofit fontScale="90000"/>
          </a:bodyPr>
          <a:lstStyle/>
          <a:p>
            <a:pPr algn="r"/>
            <a:r>
              <a:rPr lang="en-US" sz="4000" dirty="0">
                <a:solidFill>
                  <a:srgbClr val="FFFFFF"/>
                </a:solidFill>
              </a:rPr>
              <a:t>Family-Based Immigrant Visa</a:t>
            </a:r>
            <a:br>
              <a:rPr lang="en-US" sz="4000" dirty="0">
                <a:solidFill>
                  <a:srgbClr val="FFFFFF"/>
                </a:solidFill>
              </a:rPr>
            </a:br>
            <a:br>
              <a:rPr lang="en-US" sz="4000" dirty="0">
                <a:solidFill>
                  <a:srgbClr val="FFFFFF"/>
                </a:solidFill>
              </a:rPr>
            </a:br>
            <a:r>
              <a:rPr lang="en-US" sz="4000" dirty="0">
                <a:solidFill>
                  <a:srgbClr val="FFFFFF"/>
                </a:solidFill>
              </a:rPr>
              <a:t>LPR May Petition Spouse </a:t>
            </a:r>
            <a:br>
              <a:rPr lang="en-US" sz="4000" dirty="0">
                <a:solidFill>
                  <a:srgbClr val="FFFFFF"/>
                </a:solidFill>
              </a:rPr>
            </a:br>
            <a:r>
              <a:rPr lang="en-US" sz="4000" dirty="0">
                <a:solidFill>
                  <a:srgbClr val="FFFFFF"/>
                </a:solidFill>
              </a:rPr>
              <a:t>&amp; Minor Child, </a:t>
            </a:r>
            <a:br>
              <a:rPr lang="en-US" sz="4000" dirty="0">
                <a:solidFill>
                  <a:srgbClr val="FFFFFF"/>
                </a:solidFill>
              </a:rPr>
            </a:br>
            <a:r>
              <a:rPr lang="en-US" sz="4000" dirty="0">
                <a:solidFill>
                  <a:srgbClr val="FFFFFF"/>
                </a:solidFill>
              </a:rPr>
              <a:t>F-2A</a:t>
            </a:r>
          </a:p>
        </p:txBody>
      </p:sp>
      <p:sp>
        <p:nvSpPr>
          <p:cNvPr id="3" name="Content Placeholder 2">
            <a:extLst>
              <a:ext uri="{FF2B5EF4-FFF2-40B4-BE49-F238E27FC236}">
                <a16:creationId xmlns:a16="http://schemas.microsoft.com/office/drawing/2014/main" id="{38970B00-8C8D-4BCD-853A-427E4ED1BF01}"/>
              </a:ext>
            </a:extLst>
          </p:cNvPr>
          <p:cNvSpPr>
            <a:spLocks noGrp="1"/>
          </p:cNvSpPr>
          <p:nvPr>
            <p:ph idx="1"/>
          </p:nvPr>
        </p:nvSpPr>
        <p:spPr>
          <a:xfrm>
            <a:off x="6503158" y="649480"/>
            <a:ext cx="4862447" cy="5546047"/>
          </a:xfrm>
        </p:spPr>
        <p:txBody>
          <a:bodyPr anchor="ctr">
            <a:normAutofit/>
          </a:bodyPr>
          <a:lstStyle/>
          <a:p>
            <a:r>
              <a:rPr lang="en-US" sz="1700"/>
              <a:t>A lawful permanent resident may petition for his/her </a:t>
            </a:r>
            <a:r>
              <a:rPr lang="en-US" sz="1700">
                <a:highlight>
                  <a:srgbClr val="FFFF00"/>
                </a:highlight>
              </a:rPr>
              <a:t>spouse.</a:t>
            </a:r>
          </a:p>
          <a:p>
            <a:r>
              <a:rPr lang="en-US" sz="1700"/>
              <a:t>Family-based 2A category for spouses of US permanent resident.</a:t>
            </a:r>
          </a:p>
          <a:p>
            <a:pPr marL="0" indent="0">
              <a:buNone/>
            </a:pPr>
            <a:endParaRPr lang="en-US" sz="1700"/>
          </a:p>
          <a:p>
            <a:r>
              <a:rPr lang="en-US" sz="1700"/>
              <a:t>A lawful permanent resident may petition for </a:t>
            </a:r>
            <a:r>
              <a:rPr lang="en-US" sz="1700">
                <a:highlight>
                  <a:srgbClr val="FFFF00"/>
                </a:highlight>
              </a:rPr>
              <a:t>child</a:t>
            </a:r>
            <a:r>
              <a:rPr lang="en-US" sz="1700"/>
              <a:t>, under 21.</a:t>
            </a:r>
          </a:p>
          <a:p>
            <a:r>
              <a:rPr lang="en-US" sz="1700"/>
              <a:t>Family-based 2A category for child of US permanent residents, too.</a:t>
            </a:r>
          </a:p>
          <a:p>
            <a:endParaRPr lang="en-US" sz="1700"/>
          </a:p>
          <a:p>
            <a:r>
              <a:rPr lang="en-US" sz="1700"/>
              <a:t>Family-based 2A category is priority dates is: C</a:t>
            </a:r>
          </a:p>
          <a:p>
            <a:pPr marL="0" indent="0">
              <a:buNone/>
            </a:pPr>
            <a:r>
              <a:rPr lang="en-US" sz="1700"/>
              <a:t>“current,”  in September, 2021. </a:t>
            </a:r>
          </a:p>
          <a:p>
            <a:pPr marL="0" indent="0">
              <a:buNone/>
            </a:pPr>
            <a:endParaRPr lang="en-US" sz="1700"/>
          </a:p>
          <a:p>
            <a:r>
              <a:rPr lang="en-US" sz="1700"/>
              <a:t>Immediately file adjustment to US permanent resident status application for spouse of US LPR on Form I-485. { </a:t>
            </a:r>
            <a:r>
              <a:rPr lang="en-US" sz="1700" i="1" u="sng"/>
              <a:t>See</a:t>
            </a:r>
            <a:r>
              <a:rPr lang="en-US" sz="1700"/>
              <a:t> INA Sec. 245(a), and 8 CFR Sec. 245.1(d)(1). Parolee, where the parole status “has not expired, been revoked or terminated.”}</a:t>
            </a:r>
          </a:p>
          <a:p>
            <a:pPr marL="0" indent="0">
              <a:buNone/>
            </a:pPr>
            <a:endParaRPr lang="en-US" sz="1700"/>
          </a:p>
        </p:txBody>
      </p:sp>
    </p:spTree>
    <p:extLst>
      <p:ext uri="{BB962C8B-B14F-4D97-AF65-F5344CB8AC3E}">
        <p14:creationId xmlns:p14="http://schemas.microsoft.com/office/powerpoint/2010/main" val="11384249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FFF2E80-BA21-42A3-A343-E8C154437F9E}"/>
              </a:ext>
            </a:extLst>
          </p:cNvPr>
          <p:cNvSpPr>
            <a:spLocks noGrp="1"/>
          </p:cNvSpPr>
          <p:nvPr>
            <p:ph type="title"/>
          </p:nvPr>
        </p:nvSpPr>
        <p:spPr>
          <a:xfrm>
            <a:off x="826396" y="586855"/>
            <a:ext cx="4230100" cy="3387497"/>
          </a:xfrm>
        </p:spPr>
        <p:txBody>
          <a:bodyPr anchor="b">
            <a:normAutofit fontScale="90000"/>
          </a:bodyPr>
          <a:lstStyle/>
          <a:p>
            <a:pPr algn="r"/>
            <a:r>
              <a:rPr lang="en-US" sz="3100" dirty="0">
                <a:solidFill>
                  <a:srgbClr val="FFFFFF"/>
                </a:solidFill>
              </a:rPr>
              <a:t>Family-Based </a:t>
            </a:r>
            <a:br>
              <a:rPr lang="en-US" sz="3100" dirty="0">
                <a:solidFill>
                  <a:srgbClr val="FFFFFF"/>
                </a:solidFill>
              </a:rPr>
            </a:br>
            <a:r>
              <a:rPr lang="en-US" sz="3100" dirty="0">
                <a:solidFill>
                  <a:srgbClr val="FFFFFF"/>
                </a:solidFill>
              </a:rPr>
              <a:t>Immigrant Visa </a:t>
            </a:r>
            <a:br>
              <a:rPr lang="en-US" sz="3100" dirty="0">
                <a:solidFill>
                  <a:srgbClr val="FFFFFF"/>
                </a:solidFill>
              </a:rPr>
            </a:br>
            <a:br>
              <a:rPr lang="en-US" sz="3100" dirty="0">
                <a:solidFill>
                  <a:srgbClr val="FFFFFF"/>
                </a:solidFill>
              </a:rPr>
            </a:br>
            <a:r>
              <a:rPr lang="en-US" sz="3100" dirty="0">
                <a:solidFill>
                  <a:srgbClr val="FFFFFF"/>
                </a:solidFill>
              </a:rPr>
              <a:t>Lawful Permanent Resident May Petition for</a:t>
            </a:r>
            <a:br>
              <a:rPr lang="en-US" sz="3100" dirty="0">
                <a:solidFill>
                  <a:srgbClr val="FFFFFF"/>
                </a:solidFill>
              </a:rPr>
            </a:br>
            <a:r>
              <a:rPr lang="en-US" sz="3100" dirty="0">
                <a:solidFill>
                  <a:srgbClr val="FFFFFF"/>
                </a:solidFill>
              </a:rPr>
              <a:t>Unmarried Sons and Daughters over 21, </a:t>
            </a:r>
            <a:br>
              <a:rPr lang="en-US" sz="3100" dirty="0">
                <a:solidFill>
                  <a:srgbClr val="FFFFFF"/>
                </a:solidFill>
              </a:rPr>
            </a:br>
            <a:r>
              <a:rPr lang="en-US" sz="3100" dirty="0">
                <a:solidFill>
                  <a:srgbClr val="FFFFFF"/>
                </a:solidFill>
              </a:rPr>
              <a:t>F-2B	</a:t>
            </a:r>
          </a:p>
        </p:txBody>
      </p:sp>
      <p:sp>
        <p:nvSpPr>
          <p:cNvPr id="3" name="Content Placeholder 2">
            <a:extLst>
              <a:ext uri="{FF2B5EF4-FFF2-40B4-BE49-F238E27FC236}">
                <a16:creationId xmlns:a16="http://schemas.microsoft.com/office/drawing/2014/main" id="{25F6AAFB-1258-4530-9B1A-4774153CF191}"/>
              </a:ext>
            </a:extLst>
          </p:cNvPr>
          <p:cNvSpPr>
            <a:spLocks noGrp="1"/>
          </p:cNvSpPr>
          <p:nvPr>
            <p:ph idx="1"/>
          </p:nvPr>
        </p:nvSpPr>
        <p:spPr>
          <a:xfrm>
            <a:off x="6503158" y="649480"/>
            <a:ext cx="4862447" cy="5546047"/>
          </a:xfrm>
        </p:spPr>
        <p:txBody>
          <a:bodyPr anchor="ctr">
            <a:normAutofit/>
          </a:bodyPr>
          <a:lstStyle/>
          <a:p>
            <a:endParaRPr lang="en-US" sz="2000"/>
          </a:p>
          <a:p>
            <a:r>
              <a:rPr lang="en-US" sz="2000"/>
              <a:t>Lawful permanent residents may petition for </a:t>
            </a:r>
            <a:r>
              <a:rPr lang="en-US" sz="2000">
                <a:highlight>
                  <a:srgbClr val="FFFF00"/>
                </a:highlight>
              </a:rPr>
              <a:t>unmarried</a:t>
            </a:r>
            <a:r>
              <a:rPr lang="en-US" sz="2000"/>
              <a:t> sons and daughters over the age of 21.</a:t>
            </a:r>
          </a:p>
          <a:p>
            <a:r>
              <a:rPr lang="en-US" sz="2000"/>
              <a:t>F-2B Category is for unmarried sons &amp; daughters of US permanent residents over the age of 21.</a:t>
            </a:r>
          </a:p>
          <a:p>
            <a:r>
              <a:rPr lang="en-US" sz="2000"/>
              <a:t>F-2B Category priority date is: 22 SEPT 15 in September 2021, </a:t>
            </a:r>
          </a:p>
          <a:p>
            <a:r>
              <a:rPr lang="en-US" sz="2000"/>
              <a:t>A six-year backlog.</a:t>
            </a:r>
          </a:p>
          <a:p>
            <a:endParaRPr lang="en-US" sz="2000"/>
          </a:p>
          <a:p>
            <a:r>
              <a:rPr lang="en-US" sz="2000"/>
              <a:t>LAWFUL PERMANENT RESIDENTS MAY NOT PETITION FOR MARRIED SONS &amp; DAUGHTERS. MARRIED SONS &amp; DAUGHTERS NOT PART OF THE HOUSEHOLD OF US LPRs.</a:t>
            </a:r>
          </a:p>
        </p:txBody>
      </p:sp>
    </p:spTree>
    <p:extLst>
      <p:ext uri="{BB962C8B-B14F-4D97-AF65-F5344CB8AC3E}">
        <p14:creationId xmlns:p14="http://schemas.microsoft.com/office/powerpoint/2010/main" val="28414154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5" name="Rectangle 54">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650279B-4619-48D4-8C04-9291D288C843}"/>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How? </a:t>
            </a:r>
            <a:br>
              <a:rPr lang="en-US" sz="4000" dirty="0">
                <a:solidFill>
                  <a:srgbClr val="FFFFFF"/>
                </a:solidFill>
              </a:rPr>
            </a:br>
            <a:br>
              <a:rPr lang="en-US" sz="4000" dirty="0">
                <a:solidFill>
                  <a:srgbClr val="FFFFFF"/>
                </a:solidFill>
              </a:rPr>
            </a:br>
            <a:r>
              <a:rPr lang="en-US" sz="4000" dirty="0">
                <a:solidFill>
                  <a:srgbClr val="FFFFFF"/>
                </a:solidFill>
              </a:rPr>
              <a:t>The Norm:  </a:t>
            </a:r>
            <a:br>
              <a:rPr lang="en-US" sz="4000" dirty="0">
                <a:solidFill>
                  <a:srgbClr val="FFFFFF"/>
                </a:solidFill>
              </a:rPr>
            </a:br>
            <a:br>
              <a:rPr lang="en-US" sz="4000" dirty="0">
                <a:solidFill>
                  <a:srgbClr val="FFFFFF"/>
                </a:solidFill>
              </a:rPr>
            </a:br>
            <a:r>
              <a:rPr lang="en-US" sz="4000" dirty="0">
                <a:solidFill>
                  <a:srgbClr val="FFFFFF"/>
                </a:solidFill>
              </a:rPr>
              <a:t>Temporary Visas, too</a:t>
            </a:r>
          </a:p>
        </p:txBody>
      </p:sp>
      <p:sp>
        <p:nvSpPr>
          <p:cNvPr id="3" name="Content Placeholder 2">
            <a:extLst>
              <a:ext uri="{FF2B5EF4-FFF2-40B4-BE49-F238E27FC236}">
                <a16:creationId xmlns:a16="http://schemas.microsoft.com/office/drawing/2014/main" id="{A1C3D18C-E1A8-44B9-80A0-A34880248700}"/>
              </a:ext>
            </a:extLst>
          </p:cNvPr>
          <p:cNvSpPr>
            <a:spLocks noGrp="1"/>
          </p:cNvSpPr>
          <p:nvPr>
            <p:ph idx="1"/>
          </p:nvPr>
        </p:nvSpPr>
        <p:spPr>
          <a:xfrm>
            <a:off x="6503158" y="649480"/>
            <a:ext cx="4862447" cy="5546047"/>
          </a:xfrm>
        </p:spPr>
        <p:txBody>
          <a:bodyPr anchor="ctr">
            <a:normAutofit/>
          </a:bodyPr>
          <a:lstStyle/>
          <a:p>
            <a:r>
              <a:rPr lang="en-US" sz="1900" dirty="0">
                <a:effectLst/>
                <a:latin typeface="Times New Roman" panose="02020603050405020304" pitchFamily="18" charset="0"/>
                <a:ea typeface="Calibri" panose="020F0502020204030204" pitchFamily="34" charset="0"/>
              </a:rPr>
              <a:t>Temporary purposes include tourism/visiting for pleasure, visiting for business, as a foreign diplomat temporarily assigned in the USA, as a student or scholar, to work temporarily, for trade or commerce or investment, as the member of a crew of an airline or ship, foreign journalist, as a missionary or cleric or religious person, or to testify in a court case-</a:t>
            </a:r>
          </a:p>
          <a:p>
            <a:r>
              <a:rPr lang="en-US" sz="1900" dirty="0">
                <a:latin typeface="Times New Roman" panose="02020603050405020304" pitchFamily="18" charset="0"/>
                <a:ea typeface="Calibri" panose="020F0502020204030204" pitchFamily="34" charset="0"/>
              </a:rPr>
              <a:t>Temporary visas for US employment are petitioned to the USCIS using Form I-129, typically.</a:t>
            </a:r>
          </a:p>
          <a:p>
            <a:endParaRPr lang="en-US" sz="1900" dirty="0">
              <a:latin typeface="Times New Roman" panose="02020603050405020304" pitchFamily="18" charset="0"/>
              <a:ea typeface="Calibri" panose="020F0502020204030204" pitchFamily="34" charset="0"/>
            </a:endParaRPr>
          </a:p>
          <a:p>
            <a:endParaRPr lang="en-US" sz="1900" dirty="0">
              <a:effectLst/>
              <a:latin typeface="Times New Roman" panose="02020603050405020304" pitchFamily="18" charset="0"/>
              <a:ea typeface="Calibri" panose="020F0502020204030204" pitchFamily="34" charset="0"/>
            </a:endParaRPr>
          </a:p>
          <a:p>
            <a:endParaRPr lang="en-US" sz="1900" dirty="0"/>
          </a:p>
        </p:txBody>
      </p:sp>
    </p:spTree>
    <p:extLst>
      <p:ext uri="{BB962C8B-B14F-4D97-AF65-F5344CB8AC3E}">
        <p14:creationId xmlns:p14="http://schemas.microsoft.com/office/powerpoint/2010/main" val="2795406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88A5352-0B49-433B-BBD5-D895C88AAF63}"/>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How? </a:t>
            </a:r>
            <a:br>
              <a:rPr lang="en-US" sz="4000" dirty="0">
                <a:solidFill>
                  <a:srgbClr val="FFFFFF"/>
                </a:solidFill>
              </a:rPr>
            </a:br>
            <a:br>
              <a:rPr lang="en-US" sz="4000" dirty="0">
                <a:solidFill>
                  <a:srgbClr val="FFFFFF"/>
                </a:solidFill>
              </a:rPr>
            </a:br>
            <a:r>
              <a:rPr lang="en-US" sz="4000" dirty="0">
                <a:solidFill>
                  <a:srgbClr val="FFFFFF"/>
                </a:solidFill>
              </a:rPr>
              <a:t>The Exception:</a:t>
            </a:r>
            <a:br>
              <a:rPr lang="en-US" sz="4000" dirty="0">
                <a:solidFill>
                  <a:srgbClr val="FFFFFF"/>
                </a:solidFill>
              </a:rPr>
            </a:br>
            <a:br>
              <a:rPr lang="en-US" sz="4000" dirty="0">
                <a:solidFill>
                  <a:srgbClr val="FFFFFF"/>
                </a:solidFill>
              </a:rPr>
            </a:br>
            <a:r>
              <a:rPr lang="en-US" sz="4000" dirty="0">
                <a:solidFill>
                  <a:srgbClr val="FFFFFF"/>
                </a:solidFill>
              </a:rPr>
              <a:t> Humanitarian Parole</a:t>
            </a:r>
          </a:p>
        </p:txBody>
      </p:sp>
      <p:sp>
        <p:nvSpPr>
          <p:cNvPr id="3" name="Content Placeholder 2">
            <a:extLst>
              <a:ext uri="{FF2B5EF4-FFF2-40B4-BE49-F238E27FC236}">
                <a16:creationId xmlns:a16="http://schemas.microsoft.com/office/drawing/2014/main" id="{8F52B327-3118-440D-B825-219FEB4084F7}"/>
              </a:ext>
            </a:extLst>
          </p:cNvPr>
          <p:cNvSpPr>
            <a:spLocks noGrp="1"/>
          </p:cNvSpPr>
          <p:nvPr>
            <p:ph idx="1"/>
          </p:nvPr>
        </p:nvSpPr>
        <p:spPr>
          <a:xfrm>
            <a:off x="6503158" y="649480"/>
            <a:ext cx="4862447" cy="5546047"/>
          </a:xfrm>
        </p:spPr>
        <p:txBody>
          <a:bodyPr anchor="ctr">
            <a:normAutofit/>
          </a:bodyPr>
          <a:lstStyle/>
          <a:p>
            <a:r>
              <a:rPr lang="en-US" sz="2000"/>
              <a:t>Parole is a discretionary grant of permission to arrive in the USA.</a:t>
            </a:r>
          </a:p>
          <a:p>
            <a:r>
              <a:rPr lang="en-US" sz="2000"/>
              <a:t>Parole may be granted for humanitarian purposes.</a:t>
            </a:r>
          </a:p>
          <a:p>
            <a:r>
              <a:rPr lang="en-US" sz="2000"/>
              <a:t>Parole may be granted in emergencies, such as health emergencies, extraordinary financial loss emergencies, et cetera.</a:t>
            </a:r>
          </a:p>
          <a:p>
            <a:r>
              <a:rPr lang="en-US" sz="2000"/>
              <a:t>Parole may be granted in the US national interest.</a:t>
            </a:r>
          </a:p>
          <a:p>
            <a:r>
              <a:rPr lang="en-US" sz="2000"/>
              <a:t>Parole may be granted so that one may apply for adjustment to immigrant/lawful permanent resident status within the USA.</a:t>
            </a:r>
          </a:p>
          <a:p>
            <a:r>
              <a:rPr lang="en-US" sz="2000"/>
              <a:t>Parole may be granted for any legal purpose.</a:t>
            </a:r>
          </a:p>
        </p:txBody>
      </p:sp>
    </p:spTree>
    <p:extLst>
      <p:ext uri="{BB962C8B-B14F-4D97-AF65-F5344CB8AC3E}">
        <p14:creationId xmlns:p14="http://schemas.microsoft.com/office/powerpoint/2010/main" val="24784664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23E2687-341F-4648-91A3-52C82A9AE1C3}"/>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How?</a:t>
            </a:r>
            <a:br>
              <a:rPr lang="en-US" sz="4000" dirty="0">
                <a:solidFill>
                  <a:srgbClr val="FFFFFF"/>
                </a:solidFill>
              </a:rPr>
            </a:br>
            <a:br>
              <a:rPr lang="en-US" sz="4000" dirty="0">
                <a:solidFill>
                  <a:srgbClr val="FFFFFF"/>
                </a:solidFill>
              </a:rPr>
            </a:br>
            <a:r>
              <a:rPr lang="en-US" sz="4000" dirty="0">
                <a:solidFill>
                  <a:srgbClr val="FFFFFF"/>
                </a:solidFill>
              </a:rPr>
              <a:t>US CIS Forms Important to Today’s Training	</a:t>
            </a:r>
          </a:p>
        </p:txBody>
      </p:sp>
      <p:sp>
        <p:nvSpPr>
          <p:cNvPr id="3" name="Content Placeholder 2">
            <a:extLst>
              <a:ext uri="{FF2B5EF4-FFF2-40B4-BE49-F238E27FC236}">
                <a16:creationId xmlns:a16="http://schemas.microsoft.com/office/drawing/2014/main" id="{16233C22-3AA9-4EB7-8134-14ACEB25302D}"/>
              </a:ext>
            </a:extLst>
          </p:cNvPr>
          <p:cNvSpPr>
            <a:spLocks noGrp="1"/>
          </p:cNvSpPr>
          <p:nvPr>
            <p:ph idx="1"/>
          </p:nvPr>
        </p:nvSpPr>
        <p:spPr>
          <a:xfrm>
            <a:off x="6503158" y="649480"/>
            <a:ext cx="4862447" cy="5546047"/>
          </a:xfrm>
        </p:spPr>
        <p:txBody>
          <a:bodyPr anchor="ctr">
            <a:normAutofit fontScale="92500"/>
          </a:bodyPr>
          <a:lstStyle/>
          <a:p>
            <a:r>
              <a:rPr lang="en-US" sz="1700" dirty="0"/>
              <a:t>Form I-131, Application for Travel Permit/Advance Parole.</a:t>
            </a:r>
          </a:p>
          <a:p>
            <a:r>
              <a:rPr lang="en-US" sz="1700" dirty="0"/>
              <a:t>Form I-134, Affidavit of Support (temporary US arrival)</a:t>
            </a:r>
          </a:p>
          <a:p>
            <a:r>
              <a:rPr lang="en-US" sz="1700" dirty="0"/>
              <a:t>Form I-130, Petition for Immigrant Relative (Family-based immigrant)</a:t>
            </a:r>
          </a:p>
          <a:p>
            <a:r>
              <a:rPr lang="en-US" sz="1700" dirty="0"/>
              <a:t>Form I-140, Petition for Immigrant Worker (Employment-based)</a:t>
            </a:r>
          </a:p>
          <a:p>
            <a:r>
              <a:rPr lang="en-US" sz="1700" dirty="0"/>
              <a:t>Form I-485, Application to Adjust Status to Permanent Resident.</a:t>
            </a:r>
          </a:p>
          <a:p>
            <a:r>
              <a:rPr lang="en-US" sz="1700" dirty="0"/>
              <a:t>Form I-765, Application for US Work Authorization.</a:t>
            </a:r>
          </a:p>
          <a:p>
            <a:r>
              <a:rPr lang="en-US" sz="1700" dirty="0"/>
              <a:t>Form G-28, Notice of Entrance of Appearance as Attorney.</a:t>
            </a:r>
          </a:p>
          <a:p>
            <a:r>
              <a:rPr lang="en-US" sz="1700" dirty="0"/>
              <a:t>Form G-1145, Request Electronic Notification of Receipt.</a:t>
            </a:r>
          </a:p>
          <a:p>
            <a:r>
              <a:rPr lang="en-US" sz="1700" dirty="0"/>
              <a:t>Form G-1450, Credit Card Payment of US CIS Fees to Lockbox. </a:t>
            </a:r>
          </a:p>
          <a:p>
            <a:endParaRPr lang="en-US" sz="1700" dirty="0"/>
          </a:p>
          <a:p>
            <a:r>
              <a:rPr lang="en-US" sz="1700" dirty="0"/>
              <a:t>Where to find? https://www.uscis.gov/forms/forms</a:t>
            </a:r>
          </a:p>
        </p:txBody>
      </p:sp>
    </p:spTree>
    <p:extLst>
      <p:ext uri="{BB962C8B-B14F-4D97-AF65-F5344CB8AC3E}">
        <p14:creationId xmlns:p14="http://schemas.microsoft.com/office/powerpoint/2010/main" val="3544493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B4BB1726-194C-4525-B21C-43F3ABAB954B}"/>
              </a:ext>
            </a:extLst>
          </p:cNvPr>
          <p:cNvSpPr>
            <a:spLocks noGrp="1"/>
          </p:cNvSpPr>
          <p:nvPr>
            <p:ph type="title"/>
          </p:nvPr>
        </p:nvSpPr>
        <p:spPr>
          <a:xfrm>
            <a:off x="826396" y="586855"/>
            <a:ext cx="4230100" cy="3387497"/>
          </a:xfrm>
        </p:spPr>
        <p:txBody>
          <a:bodyPr anchor="b">
            <a:normAutofit/>
          </a:bodyPr>
          <a:lstStyle/>
          <a:p>
            <a:pPr algn="r"/>
            <a:r>
              <a:rPr lang="en-US" sz="4000" b="1" dirty="0">
                <a:solidFill>
                  <a:srgbClr val="FFFFFF"/>
                </a:solidFill>
              </a:rPr>
              <a:t>Who?</a:t>
            </a:r>
            <a:br>
              <a:rPr lang="en-US" sz="4000" b="1" dirty="0">
                <a:solidFill>
                  <a:srgbClr val="FFFFFF"/>
                </a:solidFill>
              </a:rPr>
            </a:br>
            <a:br>
              <a:rPr lang="en-US" sz="4000" b="1" dirty="0">
                <a:solidFill>
                  <a:srgbClr val="FFFFFF"/>
                </a:solidFill>
              </a:rPr>
            </a:br>
            <a:r>
              <a:rPr lang="en-US" sz="4000" b="1" dirty="0">
                <a:solidFill>
                  <a:srgbClr val="FFFFFF"/>
                </a:solidFill>
              </a:rPr>
              <a:t> The Parties</a:t>
            </a:r>
            <a:br>
              <a:rPr lang="en-US" sz="4000" b="1" dirty="0">
                <a:solidFill>
                  <a:srgbClr val="FFFFFF"/>
                </a:solidFill>
              </a:rPr>
            </a:br>
            <a:endParaRPr lang="en-US" sz="4000" b="1" dirty="0">
              <a:solidFill>
                <a:srgbClr val="FFFFFF"/>
              </a:solidFill>
            </a:endParaRPr>
          </a:p>
        </p:txBody>
      </p:sp>
      <p:sp>
        <p:nvSpPr>
          <p:cNvPr id="2" name="Content Placeholder 1">
            <a:extLst>
              <a:ext uri="{FF2B5EF4-FFF2-40B4-BE49-F238E27FC236}">
                <a16:creationId xmlns:a16="http://schemas.microsoft.com/office/drawing/2014/main" id="{33BCE2A6-39DF-47F8-AF22-B88571A5FD34}"/>
              </a:ext>
            </a:extLst>
          </p:cNvPr>
          <p:cNvSpPr>
            <a:spLocks noGrp="1"/>
          </p:cNvSpPr>
          <p:nvPr>
            <p:ph idx="1"/>
          </p:nvPr>
        </p:nvSpPr>
        <p:spPr>
          <a:xfrm>
            <a:off x="6503158" y="649480"/>
            <a:ext cx="4862447" cy="5546047"/>
          </a:xfrm>
        </p:spPr>
        <p:txBody>
          <a:bodyPr anchor="ctr">
            <a:normAutofit/>
          </a:bodyPr>
          <a:lstStyle/>
          <a:p>
            <a:r>
              <a:rPr lang="en-US" sz="2000" i="1" u="sng" dirty="0"/>
              <a:t>USA</a:t>
            </a:r>
            <a:endParaRPr lang="en-US" sz="2000" dirty="0"/>
          </a:p>
          <a:p>
            <a:r>
              <a:rPr lang="en-US" sz="2000" i="1" u="sng" dirty="0"/>
              <a:t>The Afghan People</a:t>
            </a:r>
            <a:endParaRPr lang="en-US" sz="2000" i="1" dirty="0"/>
          </a:p>
          <a:p>
            <a:endParaRPr lang="en-US" sz="2000" dirty="0"/>
          </a:p>
        </p:txBody>
      </p:sp>
      <p:pic>
        <p:nvPicPr>
          <p:cNvPr id="6" name="Picture 5">
            <a:extLst>
              <a:ext uri="{FF2B5EF4-FFF2-40B4-BE49-F238E27FC236}">
                <a16:creationId xmlns:a16="http://schemas.microsoft.com/office/drawing/2014/main" id="{52DE2D0F-C9E0-461A-ACAB-C0160587F11C}"/>
              </a:ext>
            </a:extLst>
          </p:cNvPr>
          <p:cNvPicPr>
            <a:picLocks noChangeAspect="1"/>
          </p:cNvPicPr>
          <p:nvPr/>
        </p:nvPicPr>
        <p:blipFill>
          <a:blip r:embed="rId2"/>
          <a:stretch>
            <a:fillRect/>
          </a:stretch>
        </p:blipFill>
        <p:spPr>
          <a:xfrm>
            <a:off x="10439400" y="5910614"/>
            <a:ext cx="1517681" cy="702926"/>
          </a:xfrm>
          <a:prstGeom prst="rect">
            <a:avLst/>
          </a:prstGeom>
        </p:spPr>
      </p:pic>
    </p:spTree>
    <p:extLst>
      <p:ext uri="{BB962C8B-B14F-4D97-AF65-F5344CB8AC3E}">
        <p14:creationId xmlns:p14="http://schemas.microsoft.com/office/powerpoint/2010/main" val="1511726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B06916B-9DB8-4D4D-8273-93227620B133}"/>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How?</a:t>
            </a:r>
            <a:br>
              <a:rPr lang="en-US" sz="4000" dirty="0">
                <a:solidFill>
                  <a:srgbClr val="FFFFFF"/>
                </a:solidFill>
              </a:rPr>
            </a:br>
            <a:r>
              <a:rPr lang="en-US" sz="4000" dirty="0">
                <a:solidFill>
                  <a:srgbClr val="FFFFFF"/>
                </a:solidFill>
              </a:rPr>
              <a:t> </a:t>
            </a:r>
            <a:br>
              <a:rPr lang="en-US" sz="4000" dirty="0">
                <a:solidFill>
                  <a:srgbClr val="FFFFFF"/>
                </a:solidFill>
              </a:rPr>
            </a:br>
            <a:r>
              <a:rPr lang="en-US" sz="4000" dirty="0">
                <a:solidFill>
                  <a:srgbClr val="FFFFFF"/>
                </a:solidFill>
              </a:rPr>
              <a:t>Three or Four Steps</a:t>
            </a:r>
          </a:p>
        </p:txBody>
      </p:sp>
      <p:sp>
        <p:nvSpPr>
          <p:cNvPr id="3" name="Content Placeholder 2">
            <a:extLst>
              <a:ext uri="{FF2B5EF4-FFF2-40B4-BE49-F238E27FC236}">
                <a16:creationId xmlns:a16="http://schemas.microsoft.com/office/drawing/2014/main" id="{D1948DD1-3F88-40BB-B85B-278C158014D5}"/>
              </a:ext>
            </a:extLst>
          </p:cNvPr>
          <p:cNvSpPr>
            <a:spLocks noGrp="1"/>
          </p:cNvSpPr>
          <p:nvPr>
            <p:ph idx="1"/>
          </p:nvPr>
        </p:nvSpPr>
        <p:spPr>
          <a:xfrm>
            <a:off x="6503158" y="649480"/>
            <a:ext cx="4862447" cy="5546047"/>
          </a:xfrm>
        </p:spPr>
        <p:txBody>
          <a:bodyPr anchor="ctr">
            <a:normAutofit fontScale="92500" lnSpcReduction="20000"/>
          </a:bodyPr>
          <a:lstStyle/>
          <a:p>
            <a:pPr marL="0" marR="0" indent="0">
              <a:spcBef>
                <a:spcPts val="0"/>
              </a:spcBef>
              <a:spcAft>
                <a:spcPts val="0"/>
              </a:spcAft>
              <a:buNone/>
            </a:pPr>
            <a:r>
              <a:rPr lang="en-US" sz="1400" b="1" u="sng" dirty="0">
                <a:effectLst/>
                <a:latin typeface="Times New Roman" panose="02020603050405020304" pitchFamily="18" charset="0"/>
                <a:ea typeface="Calibri" panose="020F0502020204030204" pitchFamily="34" charset="0"/>
              </a:rPr>
              <a:t>US Citizenship &amp; Immigration Services</a:t>
            </a:r>
            <a:r>
              <a:rPr lang="en-US" sz="1400" dirty="0">
                <a:effectLst/>
                <a:latin typeface="Times New Roman" panose="02020603050405020304" pitchFamily="18" charset="0"/>
                <a:ea typeface="Calibri" panose="020F0502020204030204" pitchFamily="34" charset="0"/>
              </a:rPr>
              <a:t>- US CIS adjudicates visa petitions.  </a:t>
            </a:r>
          </a:p>
          <a:p>
            <a:pPr marL="0" marR="0" indent="0">
              <a:spcBef>
                <a:spcPts val="0"/>
              </a:spcBef>
              <a:spcAft>
                <a:spcPts val="0"/>
              </a:spcAft>
              <a:buNone/>
            </a:pPr>
            <a:endParaRPr lang="en-US" sz="1400" dirty="0">
              <a:latin typeface="Times New Roman" panose="02020603050405020304" pitchFamily="18" charset="0"/>
              <a:ea typeface="Calibri" panose="020F0502020204030204" pitchFamily="34" charset="0"/>
            </a:endParaRPr>
          </a:p>
          <a:p>
            <a:pPr marL="0" marR="0" indent="0">
              <a:spcBef>
                <a:spcPts val="0"/>
              </a:spcBef>
              <a:spcAft>
                <a:spcPts val="0"/>
              </a:spcAft>
              <a:buNone/>
            </a:pPr>
            <a:r>
              <a:rPr lang="en-US" sz="1400" dirty="0">
                <a:effectLst/>
                <a:latin typeface="Times New Roman" panose="02020603050405020304" pitchFamily="18" charset="0"/>
                <a:ea typeface="Calibri" panose="020F0502020204030204" pitchFamily="34" charset="0"/>
              </a:rPr>
              <a:t>If a visa petition is approved, US CIS cables the visa approval to the US Department of State, and to a specific US Consular post abroad.</a:t>
            </a:r>
            <a:endParaRPr lang="en-US" sz="1400" dirty="0">
              <a:latin typeface="Times New Roman" panose="02020603050405020304" pitchFamily="18" charset="0"/>
              <a:ea typeface="Calibri" panose="020F0502020204030204" pitchFamily="34" charset="0"/>
            </a:endParaRPr>
          </a:p>
          <a:p>
            <a:pPr marL="457200" marR="0" indent="0">
              <a:spcBef>
                <a:spcPts val="0"/>
              </a:spcBef>
              <a:spcAft>
                <a:spcPts val="0"/>
              </a:spcAft>
              <a:buNone/>
            </a:pPr>
            <a:endParaRPr lang="en-US" sz="1400" b="1" u="sng" dirty="0">
              <a:latin typeface="Times New Roman" panose="02020603050405020304" pitchFamily="18" charset="0"/>
              <a:ea typeface="Calibri" panose="020F0502020204030204" pitchFamily="34" charset="0"/>
            </a:endParaRPr>
          </a:p>
          <a:p>
            <a:pPr marL="457200" marR="0" indent="0">
              <a:spcBef>
                <a:spcPts val="0"/>
              </a:spcBef>
              <a:spcAft>
                <a:spcPts val="0"/>
              </a:spcAft>
              <a:buNone/>
            </a:pPr>
            <a:r>
              <a:rPr lang="en-US" sz="1400" b="1" u="sng" dirty="0">
                <a:effectLst/>
                <a:latin typeface="Times New Roman" panose="02020603050405020304" pitchFamily="18" charset="0"/>
                <a:ea typeface="Calibri" panose="020F0502020204030204" pitchFamily="34" charset="0"/>
              </a:rPr>
              <a:t>US State Department.</a:t>
            </a:r>
            <a:r>
              <a:rPr lang="en-US" sz="1400" dirty="0">
                <a:effectLst/>
                <a:latin typeface="Times New Roman" panose="02020603050405020304" pitchFamily="18" charset="0"/>
                <a:ea typeface="Calibri" panose="020F0502020204030204" pitchFamily="34" charset="0"/>
              </a:rPr>
              <a:t> US State Department, through the US Consular posts, review USCIS visa approvals, interview visa applicants, determine (a) truthfulness of the applicants’ statements (b) whether the applicant qualifies for the visa and (c) issues the visa to the applicant, placing a “foil” into his or her valid passport.</a:t>
            </a:r>
          </a:p>
          <a:p>
            <a:pPr marL="457200" marR="0" indent="0">
              <a:spcBef>
                <a:spcPts val="0"/>
              </a:spcBef>
              <a:spcAft>
                <a:spcPts val="0"/>
              </a:spcAft>
              <a:buNone/>
            </a:pPr>
            <a:endParaRPr lang="en-US" sz="1400" dirty="0">
              <a:latin typeface="Times New Roman" panose="02020603050405020304" pitchFamily="18" charset="0"/>
              <a:ea typeface="Calibri" panose="020F0502020204030204" pitchFamily="34" charset="0"/>
            </a:endParaRPr>
          </a:p>
          <a:p>
            <a:pPr marL="457200" marR="0" indent="0">
              <a:spcBef>
                <a:spcPts val="0"/>
              </a:spcBef>
              <a:spcAft>
                <a:spcPts val="0"/>
              </a:spcAft>
              <a:buNone/>
            </a:pPr>
            <a:r>
              <a:rPr lang="en-US" sz="1400" dirty="0">
                <a:effectLst/>
                <a:latin typeface="Times New Roman" panose="02020603050405020304" pitchFamily="18" charset="0"/>
                <a:ea typeface="Calibri" panose="020F0502020204030204" pitchFamily="34" charset="0"/>
              </a:rPr>
              <a:t>Temporary visas: </a:t>
            </a:r>
            <a:r>
              <a:rPr lang="en-US" sz="1400" dirty="0">
                <a:effectLst/>
                <a:latin typeface="Times New Roman" panose="02020603050405020304" pitchFamily="18" charset="0"/>
                <a:ea typeface="Calibri" panose="020F0502020204030204" pitchFamily="34" charset="0"/>
                <a:hlinkClick r:id="rId2"/>
              </a:rPr>
              <a:t>https://ceac.state.gov/ceac/</a:t>
            </a:r>
            <a:endParaRPr lang="en-US" sz="1400" dirty="0">
              <a:effectLst/>
              <a:latin typeface="Times New Roman" panose="02020603050405020304" pitchFamily="18" charset="0"/>
              <a:ea typeface="Calibri" panose="020F0502020204030204" pitchFamily="34" charset="0"/>
            </a:endParaRPr>
          </a:p>
          <a:p>
            <a:pPr marL="457200" marR="0" indent="0">
              <a:spcBef>
                <a:spcPts val="0"/>
              </a:spcBef>
              <a:spcAft>
                <a:spcPts val="0"/>
              </a:spcAft>
              <a:buNone/>
            </a:pPr>
            <a:endParaRPr lang="en-US" sz="1400" dirty="0">
              <a:latin typeface="Times New Roman" panose="02020603050405020304" pitchFamily="18" charset="0"/>
              <a:ea typeface="Calibri" panose="020F0502020204030204" pitchFamily="34" charset="0"/>
            </a:endParaRPr>
          </a:p>
          <a:p>
            <a:pPr marL="457200" marR="0" indent="0">
              <a:spcBef>
                <a:spcPts val="0"/>
              </a:spcBef>
              <a:spcAft>
                <a:spcPts val="0"/>
              </a:spcAft>
              <a:buNone/>
            </a:pPr>
            <a:r>
              <a:rPr lang="en-US" sz="1400" b="1" u="sng" dirty="0">
                <a:latin typeface="Times New Roman" panose="02020603050405020304" pitchFamily="18" charset="0"/>
                <a:ea typeface="Calibri" panose="020F0502020204030204" pitchFamily="34" charset="0"/>
              </a:rPr>
              <a:t>If it is for an immigrant visa the approval from USCIS will go to the National Visa Center.:</a:t>
            </a:r>
          </a:p>
          <a:p>
            <a:pPr marL="457200" marR="0" indent="0">
              <a:spcBef>
                <a:spcPts val="0"/>
              </a:spcBef>
              <a:spcAft>
                <a:spcPts val="0"/>
              </a:spcAft>
              <a:buNone/>
            </a:pPr>
            <a:endParaRPr lang="en-US" sz="1400" b="1" u="sng" dirty="0">
              <a:latin typeface="Times New Roman" panose="02020603050405020304" pitchFamily="18" charset="0"/>
              <a:ea typeface="Calibri" panose="020F0502020204030204" pitchFamily="34" charset="0"/>
              <a:hlinkClick r:id="rId3"/>
            </a:endParaRPr>
          </a:p>
          <a:p>
            <a:pPr marL="457200" marR="0" indent="0">
              <a:spcBef>
                <a:spcPts val="0"/>
              </a:spcBef>
              <a:spcAft>
                <a:spcPts val="0"/>
              </a:spcAft>
              <a:buNone/>
            </a:pPr>
            <a:r>
              <a:rPr lang="en-US" sz="1400" b="1" u="sng" dirty="0">
                <a:latin typeface="Times New Roman" panose="02020603050405020304" pitchFamily="18" charset="0"/>
                <a:ea typeface="Calibri" panose="020F0502020204030204" pitchFamily="34" charset="0"/>
                <a:hlinkClick r:id="rId3"/>
              </a:rPr>
              <a:t>https://travel.state.gov/content/travel/en/us-visas/immigrate/national-visa-center.html</a:t>
            </a:r>
            <a:endParaRPr lang="en-US" sz="1400" b="1" u="sng" dirty="0">
              <a:latin typeface="Times New Roman" panose="02020603050405020304" pitchFamily="18" charset="0"/>
              <a:ea typeface="Calibri" panose="020F0502020204030204" pitchFamily="34" charset="0"/>
            </a:endParaRPr>
          </a:p>
          <a:p>
            <a:pPr marL="457200" marR="0" indent="0">
              <a:spcBef>
                <a:spcPts val="0"/>
              </a:spcBef>
              <a:spcAft>
                <a:spcPts val="0"/>
              </a:spcAft>
              <a:buNone/>
            </a:pPr>
            <a:endParaRPr lang="en-US" sz="1400" b="1" u="sng" dirty="0">
              <a:latin typeface="Times New Roman" panose="02020603050405020304" pitchFamily="18" charset="0"/>
              <a:ea typeface="Calibri" panose="020F0502020204030204" pitchFamily="34" charset="0"/>
            </a:endParaRPr>
          </a:p>
          <a:p>
            <a:pPr marL="457200" indent="0">
              <a:spcBef>
                <a:spcPts val="0"/>
              </a:spcBef>
              <a:buNone/>
            </a:pPr>
            <a:r>
              <a:rPr lang="en-US" sz="1400" dirty="0">
                <a:effectLst/>
                <a:latin typeface="Times New Roman" panose="02020603050405020304" pitchFamily="18" charset="0"/>
                <a:ea typeface="Calibri" panose="020F0502020204030204" pitchFamily="34" charset="0"/>
              </a:rPr>
              <a:t>https://ceac.state.gov/IV/Login.aspx</a:t>
            </a:r>
          </a:p>
          <a:p>
            <a:pPr marL="457200" marR="0" indent="0">
              <a:spcBef>
                <a:spcPts val="0"/>
              </a:spcBef>
              <a:spcAft>
                <a:spcPts val="0"/>
              </a:spcAft>
              <a:buNone/>
            </a:pPr>
            <a:endParaRPr lang="en-US" sz="1400" b="1" u="sng" dirty="0">
              <a:effectLst/>
              <a:latin typeface="Times New Roman" panose="02020603050405020304" pitchFamily="18" charset="0"/>
              <a:ea typeface="Calibri" panose="020F0502020204030204" pitchFamily="34" charset="0"/>
            </a:endParaRPr>
          </a:p>
          <a:p>
            <a:pPr marL="457200" marR="0" indent="0">
              <a:spcBef>
                <a:spcPts val="0"/>
              </a:spcBef>
              <a:spcAft>
                <a:spcPts val="0"/>
              </a:spcAft>
              <a:buNone/>
            </a:pPr>
            <a:endParaRPr lang="en-US" sz="1400" b="1" u="sng" dirty="0">
              <a:effectLst/>
              <a:latin typeface="Times New Roman" panose="02020603050405020304" pitchFamily="18" charset="0"/>
              <a:ea typeface="Calibri" panose="020F0502020204030204" pitchFamily="34" charset="0"/>
            </a:endParaRPr>
          </a:p>
          <a:p>
            <a:pPr marL="457200" marR="0" indent="0">
              <a:spcBef>
                <a:spcPts val="0"/>
              </a:spcBef>
              <a:spcAft>
                <a:spcPts val="0"/>
              </a:spcAft>
              <a:buNone/>
            </a:pPr>
            <a:r>
              <a:rPr lang="en-US" sz="1400" b="1" u="sng" dirty="0">
                <a:effectLst/>
                <a:latin typeface="Times New Roman" panose="02020603050405020304" pitchFamily="18" charset="0"/>
                <a:ea typeface="Calibri" panose="020F0502020204030204" pitchFamily="34" charset="0"/>
              </a:rPr>
              <a:t>US Customs and Border Protection. </a:t>
            </a:r>
            <a:r>
              <a:rPr lang="en-US" sz="1400" dirty="0">
                <a:effectLst/>
                <a:latin typeface="Times New Roman" panose="02020603050405020304" pitchFamily="18" charset="0"/>
                <a:ea typeface="Calibri" panose="020F0502020204030204" pitchFamily="34" charset="0"/>
              </a:rPr>
              <a:t>Upon arrival at the port or border (e.g. the airport, the border crossing point, or at the seaport) the foreign person shows his/her valid passport (with visa stamp) and requests admission or parole into the USA. US CBP officer may (a) admit him or her (b) parole him or her into the USA (c) defer his/her admission or parole or (d) deny admission or parole into the USA and possibly expedite his or her removal.</a:t>
            </a:r>
          </a:p>
          <a:p>
            <a:pPr marL="457200" marR="0" indent="0">
              <a:spcBef>
                <a:spcPts val="0"/>
              </a:spcBef>
              <a:spcAft>
                <a:spcPts val="0"/>
              </a:spcAft>
              <a:buNone/>
            </a:pPr>
            <a:endParaRPr lang="en-US" sz="1400" dirty="0">
              <a:latin typeface="Times New Roman" panose="02020603050405020304" pitchFamily="18" charset="0"/>
              <a:ea typeface="Calibri" panose="020F0502020204030204" pitchFamily="34" charset="0"/>
            </a:endParaRPr>
          </a:p>
          <a:p>
            <a:pPr marL="457200" marR="0" indent="0">
              <a:spcBef>
                <a:spcPts val="0"/>
              </a:spcBef>
              <a:spcAft>
                <a:spcPts val="0"/>
              </a:spcAft>
              <a:buNone/>
            </a:pPr>
            <a:r>
              <a:rPr lang="en-US" sz="1400" dirty="0">
                <a:effectLst/>
                <a:latin typeface="Times New Roman" panose="02020603050405020304" pitchFamily="18" charset="0"/>
                <a:ea typeface="Calibri" panose="020F0502020204030204" pitchFamily="34" charset="0"/>
              </a:rPr>
              <a:t>And, if the person is admitted temporarily, then</a:t>
            </a:r>
          </a:p>
          <a:p>
            <a:pPr marL="457200" marR="0" indent="0">
              <a:spcBef>
                <a:spcPts val="0"/>
              </a:spcBef>
              <a:spcAft>
                <a:spcPts val="0"/>
              </a:spcAft>
              <a:buNone/>
            </a:pPr>
            <a:endParaRPr lang="en-US" sz="1400" dirty="0">
              <a:latin typeface="Times New Roman" panose="02020603050405020304" pitchFamily="18" charset="0"/>
              <a:ea typeface="Calibri" panose="020F0502020204030204" pitchFamily="34" charset="0"/>
            </a:endParaRPr>
          </a:p>
          <a:p>
            <a:pPr marL="0" marR="0" indent="0">
              <a:spcBef>
                <a:spcPts val="0"/>
              </a:spcBef>
              <a:spcAft>
                <a:spcPts val="0"/>
              </a:spcAft>
              <a:buNone/>
            </a:pPr>
            <a:r>
              <a:rPr lang="en-US" sz="1400" b="1" u="sng" dirty="0">
                <a:effectLst/>
                <a:latin typeface="Times New Roman" panose="02020603050405020304" pitchFamily="18" charset="0"/>
                <a:ea typeface="Calibri" panose="020F0502020204030204" pitchFamily="34" charset="0"/>
              </a:rPr>
              <a:t>US Citizenship &amp; Immigration Services</a:t>
            </a:r>
            <a:r>
              <a:rPr lang="en-US" sz="1400" dirty="0">
                <a:effectLst/>
                <a:latin typeface="Times New Roman" panose="02020603050405020304" pitchFamily="18" charset="0"/>
                <a:ea typeface="Calibri" panose="020F0502020204030204" pitchFamily="34" charset="0"/>
              </a:rPr>
              <a:t>- USCIS may adjudicate any request </a:t>
            </a:r>
            <a:r>
              <a:rPr lang="en-US" sz="1400" dirty="0">
                <a:latin typeface="Times New Roman" panose="02020603050405020304" pitchFamily="18" charset="0"/>
                <a:ea typeface="Calibri" panose="020F0502020204030204" pitchFamily="34" charset="0"/>
              </a:rPr>
              <a:t>for extension of status, or change of status or adjustment to US permanent resident status. </a:t>
            </a:r>
            <a:endParaRPr lang="en-US" sz="1400" dirty="0">
              <a:effectLst/>
              <a:latin typeface="Times New Roman" panose="02020603050405020304" pitchFamily="18" charset="0"/>
              <a:ea typeface="Calibri" panose="020F0502020204030204" pitchFamily="34" charset="0"/>
            </a:endParaRPr>
          </a:p>
          <a:p>
            <a:pPr marL="457200" marR="0" indent="0">
              <a:spcBef>
                <a:spcPts val="0"/>
              </a:spcBef>
              <a:spcAft>
                <a:spcPts val="0"/>
              </a:spcAft>
              <a:buNone/>
            </a:pPr>
            <a:endParaRPr lang="en-US" sz="1400" dirty="0">
              <a:latin typeface="Times New Roman" panose="02020603050405020304" pitchFamily="18" charset="0"/>
              <a:ea typeface="Calibri" panose="020F0502020204030204" pitchFamily="34" charset="0"/>
            </a:endParaRPr>
          </a:p>
          <a:p>
            <a:pPr marL="457200" marR="0" indent="0">
              <a:spcBef>
                <a:spcPts val="0"/>
              </a:spcBef>
              <a:spcAft>
                <a:spcPts val="0"/>
              </a:spcAft>
              <a:buNone/>
            </a:pPr>
            <a:endParaRPr lang="en-US" sz="1400" dirty="0">
              <a:effectLst/>
              <a:latin typeface="Times New Roman" panose="02020603050405020304" pitchFamily="18" charset="0"/>
              <a:ea typeface="Calibri" panose="020F0502020204030204" pitchFamily="34" charset="0"/>
            </a:endParaRPr>
          </a:p>
          <a:p>
            <a:endParaRPr lang="en-US" sz="1400" dirty="0"/>
          </a:p>
        </p:txBody>
      </p:sp>
    </p:spTree>
    <p:extLst>
      <p:ext uri="{BB962C8B-B14F-4D97-AF65-F5344CB8AC3E}">
        <p14:creationId xmlns:p14="http://schemas.microsoft.com/office/powerpoint/2010/main" val="29281972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B4BB1726-194C-4525-B21C-43F3ABAB954B}"/>
              </a:ext>
            </a:extLst>
          </p:cNvPr>
          <p:cNvSpPr>
            <a:spLocks noGrp="1"/>
          </p:cNvSpPr>
          <p:nvPr>
            <p:ph type="title"/>
          </p:nvPr>
        </p:nvSpPr>
        <p:spPr>
          <a:xfrm>
            <a:off x="826396" y="586855"/>
            <a:ext cx="4230100" cy="3387497"/>
          </a:xfrm>
        </p:spPr>
        <p:txBody>
          <a:bodyPr anchor="b">
            <a:normAutofit/>
          </a:bodyPr>
          <a:lstStyle/>
          <a:p>
            <a:pPr algn="r"/>
            <a:r>
              <a:rPr lang="en-US" sz="4000" b="1" dirty="0">
                <a:solidFill>
                  <a:srgbClr val="FFFFFF"/>
                </a:solidFill>
              </a:rPr>
              <a:t>Humanitarian Parole for Afghans</a:t>
            </a:r>
          </a:p>
        </p:txBody>
      </p:sp>
      <p:sp>
        <p:nvSpPr>
          <p:cNvPr id="2" name="Content Placeholder 1">
            <a:extLst>
              <a:ext uri="{FF2B5EF4-FFF2-40B4-BE49-F238E27FC236}">
                <a16:creationId xmlns:a16="http://schemas.microsoft.com/office/drawing/2014/main" id="{33BCE2A6-39DF-47F8-AF22-B88571A5FD34}"/>
              </a:ext>
            </a:extLst>
          </p:cNvPr>
          <p:cNvSpPr>
            <a:spLocks noGrp="1"/>
          </p:cNvSpPr>
          <p:nvPr>
            <p:ph idx="1"/>
          </p:nvPr>
        </p:nvSpPr>
        <p:spPr>
          <a:xfrm>
            <a:off x="6503158" y="649480"/>
            <a:ext cx="4862447" cy="5546047"/>
          </a:xfrm>
        </p:spPr>
        <p:txBody>
          <a:bodyPr vert="horz" lIns="91440" tIns="45720" rIns="91440" bIns="45720" rtlCol="0" anchor="ctr">
            <a:normAutofit/>
          </a:bodyPr>
          <a:lstStyle/>
          <a:p>
            <a:r>
              <a:rPr lang="en-US" sz="1600" dirty="0"/>
              <a:t>Request humanitarian parole using Form I-131, Application for Parole.</a:t>
            </a:r>
          </a:p>
          <a:p>
            <a:r>
              <a:rPr lang="en-US" sz="1600" dirty="0"/>
              <a:t>Evidence in support</a:t>
            </a:r>
          </a:p>
          <a:p>
            <a:pPr lvl="1"/>
            <a:r>
              <a:rPr lang="en-US" sz="1600" dirty="0"/>
              <a:t>One or two page letter or plea.</a:t>
            </a:r>
          </a:p>
          <a:p>
            <a:pPr lvl="1"/>
            <a:r>
              <a:rPr lang="en-US" sz="1600" dirty="0"/>
              <a:t>Any proof of link to USA for example, Receipt for Filing Immigrant Relative Petition (I-130) or Birth or marriage certificate to show family ties.</a:t>
            </a:r>
          </a:p>
          <a:p>
            <a:pPr lvl="1"/>
            <a:r>
              <a:rPr lang="en-US" sz="1600" dirty="0"/>
              <a:t>Client’s passport identity page, if available.</a:t>
            </a:r>
          </a:p>
          <a:p>
            <a:pPr lvl="1"/>
            <a:r>
              <a:rPr lang="en-US" sz="1600" dirty="0"/>
              <a:t>Form I-134, Affidavit of Support from any person to show there are means to support this person &amp; s/he doesn’t need public assistance.</a:t>
            </a:r>
          </a:p>
          <a:p>
            <a:r>
              <a:rPr lang="en-US" sz="1600" dirty="0"/>
              <a:t>USCIS filing fee made payable to US Dept. of Homeland Security.</a:t>
            </a:r>
          </a:p>
          <a:p>
            <a:r>
              <a:rPr lang="en-US" sz="1600" dirty="0"/>
              <a:t>Mail to: https://www.uscis.gov/i-131-addresses</a:t>
            </a:r>
          </a:p>
          <a:p>
            <a:r>
              <a:rPr lang="en-US" sz="1600" dirty="0"/>
              <a:t>Approval mailed to attorney and to US consulate. The applicant is meant to schedule an appointment with the US consulate so that the US consular officer may review and approve and place a “foil” or “stamp” into his/her passport as evidence of parole.</a:t>
            </a:r>
          </a:p>
          <a:p>
            <a:pPr marL="0" indent="0">
              <a:buNone/>
            </a:pPr>
            <a:endParaRPr lang="en-US" sz="1600" dirty="0"/>
          </a:p>
        </p:txBody>
      </p:sp>
      <p:pic>
        <p:nvPicPr>
          <p:cNvPr id="6" name="Picture 5">
            <a:extLst>
              <a:ext uri="{FF2B5EF4-FFF2-40B4-BE49-F238E27FC236}">
                <a16:creationId xmlns:a16="http://schemas.microsoft.com/office/drawing/2014/main" id="{52DE2D0F-C9E0-461A-ACAB-C0160587F11C}"/>
              </a:ext>
            </a:extLst>
          </p:cNvPr>
          <p:cNvPicPr>
            <a:picLocks noChangeAspect="1"/>
          </p:cNvPicPr>
          <p:nvPr/>
        </p:nvPicPr>
        <p:blipFill>
          <a:blip r:embed="rId2"/>
          <a:stretch>
            <a:fillRect/>
          </a:stretch>
        </p:blipFill>
        <p:spPr>
          <a:xfrm>
            <a:off x="10439400" y="5910614"/>
            <a:ext cx="1517681" cy="702926"/>
          </a:xfrm>
          <a:prstGeom prst="rect">
            <a:avLst/>
          </a:prstGeom>
        </p:spPr>
      </p:pic>
    </p:spTree>
    <p:extLst>
      <p:ext uri="{BB962C8B-B14F-4D97-AF65-F5344CB8AC3E}">
        <p14:creationId xmlns:p14="http://schemas.microsoft.com/office/powerpoint/2010/main" val="35266081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2142315-3E47-4D05-8C42-5376AF2F68DC}"/>
              </a:ext>
            </a:extLst>
          </p:cNvPr>
          <p:cNvSpPr>
            <a:spLocks noGrp="1"/>
          </p:cNvSpPr>
          <p:nvPr>
            <p:ph type="title"/>
          </p:nvPr>
        </p:nvSpPr>
        <p:spPr>
          <a:xfrm>
            <a:off x="826396" y="586855"/>
            <a:ext cx="4230100" cy="3387497"/>
          </a:xfrm>
        </p:spPr>
        <p:txBody>
          <a:bodyPr anchor="b">
            <a:normAutofit/>
          </a:bodyPr>
          <a:lstStyle/>
          <a:p>
            <a:pPr algn="r"/>
            <a:r>
              <a:rPr lang="en-US" sz="4000" b="1" dirty="0">
                <a:solidFill>
                  <a:srgbClr val="FFFFFF"/>
                </a:solidFill>
              </a:rPr>
              <a:t>Humanitarian Parole for Afghans</a:t>
            </a:r>
            <a:endParaRPr lang="en-US" sz="4000" dirty="0">
              <a:solidFill>
                <a:srgbClr val="FFFFFF"/>
              </a:solidFill>
            </a:endParaRPr>
          </a:p>
        </p:txBody>
      </p:sp>
      <p:sp>
        <p:nvSpPr>
          <p:cNvPr id="3" name="Content Placeholder 2">
            <a:extLst>
              <a:ext uri="{FF2B5EF4-FFF2-40B4-BE49-F238E27FC236}">
                <a16:creationId xmlns:a16="http://schemas.microsoft.com/office/drawing/2014/main" id="{6234DDBC-AABF-4B90-9866-B6868B6CE87A}"/>
              </a:ext>
            </a:extLst>
          </p:cNvPr>
          <p:cNvSpPr>
            <a:spLocks noGrp="1"/>
          </p:cNvSpPr>
          <p:nvPr>
            <p:ph idx="1"/>
          </p:nvPr>
        </p:nvSpPr>
        <p:spPr>
          <a:xfrm>
            <a:off x="6503158" y="649480"/>
            <a:ext cx="4862447" cy="5546047"/>
          </a:xfrm>
        </p:spPr>
        <p:txBody>
          <a:bodyPr anchor="ctr">
            <a:normAutofit/>
          </a:bodyPr>
          <a:lstStyle/>
          <a:p>
            <a:r>
              <a:rPr lang="en-US" sz="2000" dirty="0"/>
              <a:t>Port Parole. </a:t>
            </a:r>
          </a:p>
          <a:p>
            <a:pPr lvl="1"/>
            <a:r>
              <a:rPr lang="en-US" sz="2000" dirty="0"/>
              <a:t>US Customs and Border Patrol may grant parole. </a:t>
            </a:r>
          </a:p>
          <a:p>
            <a:r>
              <a:rPr lang="en-US" sz="2000" dirty="0"/>
              <a:t>US Department of State Parole, is being considered for Afghani. Stay tuned.</a:t>
            </a:r>
          </a:p>
          <a:p>
            <a:r>
              <a:rPr lang="en-US" sz="2000" dirty="0"/>
              <a:t>US Department of Defense parole. US DOD request of USCIS or US DOS.</a:t>
            </a:r>
          </a:p>
          <a:p>
            <a:r>
              <a:rPr lang="en-US" sz="2000" dirty="0"/>
              <a:t>Any interested US Government Agency may request.</a:t>
            </a:r>
          </a:p>
          <a:p>
            <a:r>
              <a:rPr lang="en-US" sz="2000" dirty="0"/>
              <a:t>Any member of US Congress may request.</a:t>
            </a:r>
          </a:p>
          <a:p>
            <a:pPr lvl="1"/>
            <a:r>
              <a:rPr lang="en-US" sz="2000" dirty="0"/>
              <a:t>Provide same evidence - letter or plea, any evidence of link to USA, flight number, passport number.</a:t>
            </a:r>
          </a:p>
          <a:p>
            <a:pPr lvl="1"/>
            <a:r>
              <a:rPr lang="en-US" sz="2000" dirty="0"/>
              <a:t>No form. No fee.</a:t>
            </a:r>
          </a:p>
          <a:p>
            <a:pPr marL="457200" lvl="1" indent="0">
              <a:buNone/>
            </a:pPr>
            <a:endParaRPr lang="en-US" sz="2000" dirty="0"/>
          </a:p>
          <a:p>
            <a:pPr marL="457200" lvl="1" indent="0">
              <a:buNone/>
            </a:pPr>
            <a:endParaRPr lang="en-US" sz="2000" dirty="0"/>
          </a:p>
        </p:txBody>
      </p:sp>
    </p:spTree>
    <p:extLst>
      <p:ext uri="{BB962C8B-B14F-4D97-AF65-F5344CB8AC3E}">
        <p14:creationId xmlns:p14="http://schemas.microsoft.com/office/powerpoint/2010/main" val="1741084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B4BB1726-194C-4525-B21C-43F3ABAB954B}"/>
              </a:ext>
            </a:extLst>
          </p:cNvPr>
          <p:cNvSpPr>
            <a:spLocks noGrp="1"/>
          </p:cNvSpPr>
          <p:nvPr>
            <p:ph type="title"/>
          </p:nvPr>
        </p:nvSpPr>
        <p:spPr>
          <a:xfrm>
            <a:off x="826396" y="586855"/>
            <a:ext cx="4230100" cy="3387497"/>
          </a:xfrm>
        </p:spPr>
        <p:txBody>
          <a:bodyPr anchor="b">
            <a:normAutofit/>
          </a:bodyPr>
          <a:lstStyle/>
          <a:p>
            <a:pPr algn="r"/>
            <a:r>
              <a:rPr lang="en-US" sz="4000" b="1">
                <a:solidFill>
                  <a:srgbClr val="FFFFFF"/>
                </a:solidFill>
              </a:rPr>
              <a:t>My Client Was Paroled Into the United States! </a:t>
            </a:r>
          </a:p>
        </p:txBody>
      </p:sp>
      <p:sp>
        <p:nvSpPr>
          <p:cNvPr id="2" name="Content Placeholder 1">
            <a:extLst>
              <a:ext uri="{FF2B5EF4-FFF2-40B4-BE49-F238E27FC236}">
                <a16:creationId xmlns:a16="http://schemas.microsoft.com/office/drawing/2014/main" id="{33BCE2A6-39DF-47F8-AF22-B88571A5FD34}"/>
              </a:ext>
            </a:extLst>
          </p:cNvPr>
          <p:cNvSpPr>
            <a:spLocks noGrp="1"/>
          </p:cNvSpPr>
          <p:nvPr>
            <p:ph idx="1"/>
          </p:nvPr>
        </p:nvSpPr>
        <p:spPr>
          <a:xfrm>
            <a:off x="6503158" y="649480"/>
            <a:ext cx="4862447" cy="5546047"/>
          </a:xfrm>
        </p:spPr>
        <p:txBody>
          <a:bodyPr anchor="ctr">
            <a:normAutofit/>
          </a:bodyPr>
          <a:lstStyle/>
          <a:p>
            <a:r>
              <a:rPr lang="en-US" sz="1700"/>
              <a:t>Parole is temporary.</a:t>
            </a:r>
          </a:p>
          <a:p>
            <a:r>
              <a:rPr lang="en-US" sz="1700"/>
              <a:t>Determine the validity period of the parole. </a:t>
            </a:r>
          </a:p>
          <a:p>
            <a:pPr lvl="1"/>
            <a:r>
              <a:rPr lang="en-US" sz="1700"/>
              <a:t>On the face of the arrival record.</a:t>
            </a:r>
          </a:p>
          <a:p>
            <a:pPr lvl="1"/>
            <a:r>
              <a:rPr lang="en-US" sz="1700"/>
              <a:t>In the USCBP I-94 Arrival Record on-line system: i94.cbp.dhs.gov</a:t>
            </a:r>
          </a:p>
          <a:p>
            <a:r>
              <a:rPr lang="en-US" sz="1700"/>
              <a:t>Does client have a family member or US employer to petition for his/her immigrant visa?</a:t>
            </a:r>
          </a:p>
          <a:p>
            <a:r>
              <a:rPr lang="en-US" sz="1700"/>
              <a:t>If yes, has that petition been filed? </a:t>
            </a:r>
          </a:p>
          <a:p>
            <a:r>
              <a:rPr lang="en-US" sz="1700"/>
              <a:t>If yes, what is the petition priority date? That is, find the receipt and check the date it was filed.</a:t>
            </a:r>
          </a:p>
          <a:p>
            <a:r>
              <a:rPr lang="en-US" sz="1700"/>
              <a:t>If the client has a family member who can petition for him/her but has not yet, then prepare and file the petition using Form I-130.</a:t>
            </a:r>
          </a:p>
          <a:p>
            <a:r>
              <a:rPr lang="en-US" sz="1700"/>
              <a:t>If the client does not have a family member who can petition, then, look for alternatives, such as</a:t>
            </a:r>
          </a:p>
          <a:p>
            <a:pPr lvl="1"/>
            <a:r>
              <a:rPr lang="en-US" sz="1700"/>
              <a:t>US employer or Asylum Application</a:t>
            </a:r>
          </a:p>
        </p:txBody>
      </p:sp>
      <p:pic>
        <p:nvPicPr>
          <p:cNvPr id="6" name="Picture 5">
            <a:extLst>
              <a:ext uri="{FF2B5EF4-FFF2-40B4-BE49-F238E27FC236}">
                <a16:creationId xmlns:a16="http://schemas.microsoft.com/office/drawing/2014/main" id="{52DE2D0F-C9E0-461A-ACAB-C0160587F11C}"/>
              </a:ext>
            </a:extLst>
          </p:cNvPr>
          <p:cNvPicPr>
            <a:picLocks noChangeAspect="1"/>
          </p:cNvPicPr>
          <p:nvPr/>
        </p:nvPicPr>
        <p:blipFill>
          <a:blip r:embed="rId2"/>
          <a:stretch>
            <a:fillRect/>
          </a:stretch>
        </p:blipFill>
        <p:spPr>
          <a:xfrm>
            <a:off x="10439400" y="5910614"/>
            <a:ext cx="1517681" cy="702926"/>
          </a:xfrm>
          <a:prstGeom prst="rect">
            <a:avLst/>
          </a:prstGeom>
        </p:spPr>
      </p:pic>
    </p:spTree>
    <p:extLst>
      <p:ext uri="{BB962C8B-B14F-4D97-AF65-F5344CB8AC3E}">
        <p14:creationId xmlns:p14="http://schemas.microsoft.com/office/powerpoint/2010/main" val="41035280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ABDBD13-8A1B-4EE8-8ED1-B93C567CE7CB}"/>
              </a:ext>
            </a:extLst>
          </p:cNvPr>
          <p:cNvSpPr>
            <a:spLocks noGrp="1"/>
          </p:cNvSpPr>
          <p:nvPr>
            <p:ph type="title"/>
          </p:nvPr>
        </p:nvSpPr>
        <p:spPr>
          <a:xfrm>
            <a:off x="826396" y="586855"/>
            <a:ext cx="4230100" cy="3387497"/>
          </a:xfrm>
        </p:spPr>
        <p:txBody>
          <a:bodyPr anchor="b">
            <a:normAutofit/>
          </a:bodyPr>
          <a:lstStyle/>
          <a:p>
            <a:pPr algn="r"/>
            <a:r>
              <a:rPr lang="en-US" sz="4000">
                <a:solidFill>
                  <a:srgbClr val="FFFFFF"/>
                </a:solidFill>
              </a:rPr>
              <a:t>Filing Family-Based Petition </a:t>
            </a:r>
            <a:br>
              <a:rPr lang="en-US" sz="4000">
                <a:solidFill>
                  <a:srgbClr val="FFFFFF"/>
                </a:solidFill>
              </a:rPr>
            </a:br>
            <a:r>
              <a:rPr lang="en-US" sz="4000">
                <a:solidFill>
                  <a:srgbClr val="FFFFFF"/>
                </a:solidFill>
              </a:rPr>
              <a:t>&amp; Green Card Application	</a:t>
            </a:r>
          </a:p>
        </p:txBody>
      </p:sp>
      <p:sp>
        <p:nvSpPr>
          <p:cNvPr id="3" name="Content Placeholder 2">
            <a:extLst>
              <a:ext uri="{FF2B5EF4-FFF2-40B4-BE49-F238E27FC236}">
                <a16:creationId xmlns:a16="http://schemas.microsoft.com/office/drawing/2014/main" id="{2C4352A3-2192-41DF-9055-0E7D6DAA6639}"/>
              </a:ext>
            </a:extLst>
          </p:cNvPr>
          <p:cNvSpPr>
            <a:spLocks noGrp="1"/>
          </p:cNvSpPr>
          <p:nvPr>
            <p:ph idx="1"/>
          </p:nvPr>
        </p:nvSpPr>
        <p:spPr>
          <a:xfrm>
            <a:off x="6503158" y="649480"/>
            <a:ext cx="4862447" cy="5546047"/>
          </a:xfrm>
        </p:spPr>
        <p:txBody>
          <a:bodyPr anchor="ctr">
            <a:normAutofit/>
          </a:bodyPr>
          <a:lstStyle/>
          <a:p>
            <a:r>
              <a:rPr lang="en-US" sz="2000"/>
              <a:t>You may file Form I-130 Petition for Relative on-line at </a:t>
            </a:r>
            <a:r>
              <a:rPr lang="en-US" sz="2000">
                <a:hlinkClick r:id="rId2"/>
              </a:rPr>
              <a:t>www.uscis.gov</a:t>
            </a:r>
            <a:endParaRPr lang="en-US" sz="2000"/>
          </a:p>
          <a:p>
            <a:r>
              <a:rPr lang="en-US" sz="2000"/>
              <a:t>You may file Form I-130 Petition for Relative by mail or FEDEX.</a:t>
            </a:r>
          </a:p>
          <a:p>
            <a:r>
              <a:rPr lang="en-US" sz="2000"/>
              <a:t>Estimated preparation time: 45 minutes.</a:t>
            </a:r>
          </a:p>
          <a:p>
            <a:r>
              <a:rPr lang="en-US" sz="2000"/>
              <a:t>Cost: $535.00 payable by </a:t>
            </a:r>
          </a:p>
          <a:p>
            <a:pPr lvl="1"/>
            <a:r>
              <a:rPr lang="en-US" sz="2000"/>
              <a:t>check, </a:t>
            </a:r>
          </a:p>
          <a:p>
            <a:pPr lvl="1"/>
            <a:r>
              <a:rPr lang="en-US" sz="2000"/>
              <a:t>money order, </a:t>
            </a:r>
          </a:p>
          <a:p>
            <a:pPr lvl="1"/>
            <a:r>
              <a:rPr lang="en-US" sz="2000"/>
              <a:t>or credit card if filing on-line or at USCIS lockbox.</a:t>
            </a:r>
          </a:p>
        </p:txBody>
      </p:sp>
    </p:spTree>
    <p:extLst>
      <p:ext uri="{BB962C8B-B14F-4D97-AF65-F5344CB8AC3E}">
        <p14:creationId xmlns:p14="http://schemas.microsoft.com/office/powerpoint/2010/main" val="42184860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E712672-25EF-4326-B134-94FA26DA4054}"/>
              </a:ext>
            </a:extLst>
          </p:cNvPr>
          <p:cNvSpPr>
            <a:spLocks noGrp="1"/>
          </p:cNvSpPr>
          <p:nvPr>
            <p:ph type="title"/>
          </p:nvPr>
        </p:nvSpPr>
        <p:spPr>
          <a:xfrm>
            <a:off x="826396" y="586855"/>
            <a:ext cx="4230100" cy="3387497"/>
          </a:xfrm>
        </p:spPr>
        <p:txBody>
          <a:bodyPr anchor="b">
            <a:normAutofit/>
          </a:bodyPr>
          <a:lstStyle/>
          <a:p>
            <a:pPr algn="r"/>
            <a:r>
              <a:rPr lang="en-US" sz="4000">
                <a:solidFill>
                  <a:srgbClr val="FFFFFF"/>
                </a:solidFill>
              </a:rPr>
              <a:t>The I-130 Petition		</a:t>
            </a:r>
          </a:p>
        </p:txBody>
      </p:sp>
      <p:sp>
        <p:nvSpPr>
          <p:cNvPr id="3" name="Content Placeholder 2">
            <a:extLst>
              <a:ext uri="{FF2B5EF4-FFF2-40B4-BE49-F238E27FC236}">
                <a16:creationId xmlns:a16="http://schemas.microsoft.com/office/drawing/2014/main" id="{A4C24056-8C8C-43E4-90D1-221349D80BD1}"/>
              </a:ext>
            </a:extLst>
          </p:cNvPr>
          <p:cNvSpPr>
            <a:spLocks noGrp="1"/>
          </p:cNvSpPr>
          <p:nvPr>
            <p:ph idx="1"/>
          </p:nvPr>
        </p:nvSpPr>
        <p:spPr>
          <a:xfrm>
            <a:off x="6503158" y="649480"/>
            <a:ext cx="4862447" cy="5546047"/>
          </a:xfrm>
        </p:spPr>
        <p:txBody>
          <a:bodyPr anchor="ctr">
            <a:normAutofit/>
          </a:bodyPr>
          <a:lstStyle/>
          <a:p>
            <a:r>
              <a:rPr lang="en-US" sz="1400"/>
              <a:t>The US citizen or the US lawful permanent resident files the petition. S/he is the “petitioner.”</a:t>
            </a:r>
          </a:p>
          <a:p>
            <a:pPr marL="0" indent="0">
              <a:buNone/>
            </a:pPr>
            <a:endParaRPr lang="en-US" sz="1400"/>
          </a:p>
          <a:p>
            <a:r>
              <a:rPr lang="en-US" sz="1400"/>
              <a:t>The person seeking lawful permanent residence/the “green card” is the “beneficiary.”</a:t>
            </a:r>
          </a:p>
          <a:p>
            <a:pPr marL="0" indent="0">
              <a:buNone/>
            </a:pPr>
            <a:endParaRPr lang="en-US" sz="1400"/>
          </a:p>
          <a:p>
            <a:r>
              <a:rPr lang="en-US" sz="1400"/>
              <a:t>Again, if a petitioner is a US citizen filing for his/her spouse, parent or child, s/he petitions for an “immediate relative” not subject to immigrant visa quota, not subject to family-based immigrant preference category(ies) .</a:t>
            </a:r>
          </a:p>
          <a:p>
            <a:pPr marL="0" indent="0">
              <a:buNone/>
            </a:pPr>
            <a:endParaRPr lang="en-US" sz="1400"/>
          </a:p>
          <a:p>
            <a:r>
              <a:rPr lang="en-US" sz="1400"/>
              <a:t>If a petitioner is filing for a family-based preference category relative, then:</a:t>
            </a:r>
          </a:p>
          <a:p>
            <a:pPr marL="0" indent="0">
              <a:buNone/>
            </a:pPr>
            <a:endParaRPr lang="en-US" sz="1400"/>
          </a:p>
          <a:p>
            <a:pPr lvl="1"/>
            <a:r>
              <a:rPr lang="en-US" sz="1400"/>
              <a:t>The date upon which the petition is filed is the “priority date.”</a:t>
            </a:r>
          </a:p>
          <a:p>
            <a:pPr marL="457200" lvl="1" indent="0">
              <a:buNone/>
            </a:pPr>
            <a:endParaRPr lang="en-US" sz="1400"/>
          </a:p>
          <a:p>
            <a:pPr lvl="1"/>
            <a:r>
              <a:rPr lang="en-US" sz="1400"/>
              <a:t>The priority date is the place in line among all others in that category for quota selection.</a:t>
            </a:r>
          </a:p>
          <a:p>
            <a:pPr lvl="1"/>
            <a:endParaRPr lang="en-US" sz="1400"/>
          </a:p>
          <a:p>
            <a:endParaRPr lang="en-US" sz="1400"/>
          </a:p>
          <a:p>
            <a:endParaRPr lang="en-US" sz="1400"/>
          </a:p>
          <a:p>
            <a:endParaRPr lang="en-US" sz="1400"/>
          </a:p>
        </p:txBody>
      </p:sp>
    </p:spTree>
    <p:extLst>
      <p:ext uri="{BB962C8B-B14F-4D97-AF65-F5344CB8AC3E}">
        <p14:creationId xmlns:p14="http://schemas.microsoft.com/office/powerpoint/2010/main" val="13582621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9BC44D5-F011-4CF7-9136-439EF1CBAA49}"/>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Form I-130</a:t>
            </a:r>
            <a:br>
              <a:rPr lang="en-US" sz="4000" dirty="0">
                <a:solidFill>
                  <a:srgbClr val="FFFFFF"/>
                </a:solidFill>
              </a:rPr>
            </a:br>
            <a:br>
              <a:rPr lang="en-US" sz="4000" dirty="0">
                <a:solidFill>
                  <a:srgbClr val="FFFFFF"/>
                </a:solidFill>
              </a:rPr>
            </a:br>
            <a:r>
              <a:rPr lang="en-US" sz="4000" dirty="0">
                <a:solidFill>
                  <a:srgbClr val="FFFFFF"/>
                </a:solidFill>
              </a:rPr>
              <a:t>Supporting Documents</a:t>
            </a:r>
          </a:p>
        </p:txBody>
      </p:sp>
      <p:sp>
        <p:nvSpPr>
          <p:cNvPr id="3" name="Content Placeholder 2">
            <a:extLst>
              <a:ext uri="{FF2B5EF4-FFF2-40B4-BE49-F238E27FC236}">
                <a16:creationId xmlns:a16="http://schemas.microsoft.com/office/drawing/2014/main" id="{AFFD09B9-3219-4D4E-8133-45DA3C163BAF}"/>
              </a:ext>
            </a:extLst>
          </p:cNvPr>
          <p:cNvSpPr>
            <a:spLocks noGrp="1"/>
          </p:cNvSpPr>
          <p:nvPr>
            <p:ph idx="1"/>
          </p:nvPr>
        </p:nvSpPr>
        <p:spPr>
          <a:xfrm>
            <a:off x="6503158" y="649480"/>
            <a:ext cx="4862447" cy="5546047"/>
          </a:xfrm>
        </p:spPr>
        <p:txBody>
          <a:bodyPr anchor="ctr">
            <a:normAutofit/>
          </a:bodyPr>
          <a:lstStyle/>
          <a:p>
            <a:pPr marL="0" indent="0">
              <a:buNone/>
            </a:pPr>
            <a:endParaRPr lang="en-US" sz="2000" dirty="0"/>
          </a:p>
          <a:p>
            <a:pPr lvl="1"/>
            <a:r>
              <a:rPr lang="en-US" sz="2000" dirty="0"/>
              <a:t>Birth certificate if born in USA</a:t>
            </a:r>
          </a:p>
          <a:p>
            <a:pPr marL="457200" lvl="1" indent="0">
              <a:buNone/>
            </a:pPr>
            <a:r>
              <a:rPr lang="en-US" sz="2000" dirty="0"/>
              <a:t>Or</a:t>
            </a:r>
          </a:p>
          <a:p>
            <a:pPr lvl="1"/>
            <a:r>
              <a:rPr lang="en-US" sz="2000" dirty="0"/>
              <a:t>Valid US Passport</a:t>
            </a:r>
          </a:p>
          <a:p>
            <a:pPr marL="457200" lvl="1" indent="0">
              <a:buNone/>
            </a:pPr>
            <a:r>
              <a:rPr lang="en-US" sz="2000" dirty="0"/>
              <a:t>Or</a:t>
            </a:r>
          </a:p>
          <a:p>
            <a:pPr lvl="1"/>
            <a:r>
              <a:rPr lang="en-US" sz="2000" dirty="0"/>
              <a:t>US naturalization certificate</a:t>
            </a:r>
          </a:p>
          <a:p>
            <a:pPr marL="457200" lvl="1" indent="0">
              <a:buNone/>
            </a:pPr>
            <a:r>
              <a:rPr lang="en-US" sz="2000" dirty="0"/>
              <a:t>OR</a:t>
            </a:r>
          </a:p>
          <a:p>
            <a:pPr lvl="1"/>
            <a:r>
              <a:rPr lang="en-US" sz="2000" dirty="0"/>
              <a:t>Copy of green card </a:t>
            </a:r>
          </a:p>
          <a:p>
            <a:pPr lvl="1"/>
            <a:endParaRPr lang="en-US" sz="2000" dirty="0"/>
          </a:p>
        </p:txBody>
      </p:sp>
    </p:spTree>
    <p:extLst>
      <p:ext uri="{BB962C8B-B14F-4D97-AF65-F5344CB8AC3E}">
        <p14:creationId xmlns:p14="http://schemas.microsoft.com/office/powerpoint/2010/main" val="29100692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A55A038-93A3-46D7-A47B-0A1833AA1F71}"/>
              </a:ext>
            </a:extLst>
          </p:cNvPr>
          <p:cNvSpPr>
            <a:spLocks noGrp="1"/>
          </p:cNvSpPr>
          <p:nvPr>
            <p:ph type="title"/>
          </p:nvPr>
        </p:nvSpPr>
        <p:spPr>
          <a:xfrm>
            <a:off x="826396" y="586855"/>
            <a:ext cx="4230100" cy="3387497"/>
          </a:xfrm>
        </p:spPr>
        <p:txBody>
          <a:bodyPr anchor="b">
            <a:normAutofit fontScale="90000"/>
          </a:bodyPr>
          <a:lstStyle/>
          <a:p>
            <a:pPr algn="r"/>
            <a:r>
              <a:rPr lang="en-US" sz="4000" dirty="0">
                <a:solidFill>
                  <a:srgbClr val="FFFFFF"/>
                </a:solidFill>
              </a:rPr>
              <a:t>Form I-130</a:t>
            </a:r>
            <a:br>
              <a:rPr lang="en-US" sz="4000" dirty="0">
                <a:solidFill>
                  <a:srgbClr val="FFFFFF"/>
                </a:solidFill>
              </a:rPr>
            </a:br>
            <a:br>
              <a:rPr lang="en-US" sz="4000" dirty="0">
                <a:solidFill>
                  <a:srgbClr val="FFFFFF"/>
                </a:solidFill>
              </a:rPr>
            </a:br>
            <a:r>
              <a:rPr lang="en-US" sz="4000" dirty="0">
                <a:solidFill>
                  <a:srgbClr val="FFFFFF"/>
                </a:solidFill>
              </a:rPr>
              <a:t>Documents: </a:t>
            </a:r>
            <a:br>
              <a:rPr lang="en-US" sz="4000" dirty="0">
                <a:solidFill>
                  <a:srgbClr val="FFFFFF"/>
                </a:solidFill>
              </a:rPr>
            </a:br>
            <a:br>
              <a:rPr lang="en-US" sz="4000" dirty="0">
                <a:solidFill>
                  <a:srgbClr val="FFFFFF"/>
                </a:solidFill>
              </a:rPr>
            </a:br>
            <a:r>
              <a:rPr lang="en-US" sz="4000" dirty="0">
                <a:solidFill>
                  <a:srgbClr val="FFFFFF"/>
                </a:solidFill>
              </a:rPr>
              <a:t>Evidence of the Family  Relationship	</a:t>
            </a:r>
          </a:p>
        </p:txBody>
      </p:sp>
      <p:sp>
        <p:nvSpPr>
          <p:cNvPr id="3" name="Content Placeholder 2">
            <a:extLst>
              <a:ext uri="{FF2B5EF4-FFF2-40B4-BE49-F238E27FC236}">
                <a16:creationId xmlns:a16="http://schemas.microsoft.com/office/drawing/2014/main" id="{91216B05-4657-4574-B5D6-AF8BD3326B95}"/>
              </a:ext>
            </a:extLst>
          </p:cNvPr>
          <p:cNvSpPr>
            <a:spLocks noGrp="1"/>
          </p:cNvSpPr>
          <p:nvPr>
            <p:ph idx="1"/>
          </p:nvPr>
        </p:nvSpPr>
        <p:spPr>
          <a:xfrm>
            <a:off x="6503158" y="649480"/>
            <a:ext cx="4862447" cy="5546047"/>
          </a:xfrm>
        </p:spPr>
        <p:txBody>
          <a:bodyPr anchor="ctr">
            <a:normAutofit/>
          </a:bodyPr>
          <a:lstStyle/>
          <a:p>
            <a:r>
              <a:rPr lang="en-US" sz="1700"/>
              <a:t>Spouse: Marriage certificate and evidence of termination of any prior marital relationship (death decree, annulment, divorce legal where granted.)</a:t>
            </a:r>
          </a:p>
          <a:p>
            <a:r>
              <a:rPr lang="en-US" sz="1700"/>
              <a:t>Child: copy of long form birth certificate showing (both) parents’ names.</a:t>
            </a:r>
          </a:p>
          <a:p>
            <a:r>
              <a:rPr lang="en-US" sz="1700"/>
              <a:t>Parent: Copy of petitioner’s birth certificate showing parent’s name.</a:t>
            </a:r>
          </a:p>
          <a:p>
            <a:r>
              <a:rPr lang="en-US" sz="1700"/>
              <a:t>Brother/Sister of US citizen: Petitioner’s birth certificate and sibling/beneficiary’s birth certificate showing common parents’ names. </a:t>
            </a:r>
          </a:p>
          <a:p>
            <a:r>
              <a:rPr lang="en-US" sz="1700"/>
              <a:t>Evidence of bona fides of a marriage if petitioning for a spouse.</a:t>
            </a:r>
          </a:p>
          <a:p>
            <a:r>
              <a:rPr lang="en-US" sz="1700"/>
              <a:t>Step-child: Marriage certificate and birth certificate showing step-child relationship was formed before step-child was 18.</a:t>
            </a:r>
          </a:p>
          <a:p>
            <a:r>
              <a:rPr lang="en-US" sz="1700"/>
              <a:t>Adopted child: Adoption must be complete before child was 16 &amp; lived with parents for 2 years.</a:t>
            </a:r>
          </a:p>
          <a:p>
            <a:endParaRPr lang="en-US" sz="1700"/>
          </a:p>
        </p:txBody>
      </p:sp>
    </p:spTree>
    <p:extLst>
      <p:ext uri="{BB962C8B-B14F-4D97-AF65-F5344CB8AC3E}">
        <p14:creationId xmlns:p14="http://schemas.microsoft.com/office/powerpoint/2010/main" val="13912877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3FEA357-6EB3-4E2D-A703-67F0A7727021}"/>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What </a:t>
            </a:r>
            <a:br>
              <a:rPr lang="en-US" sz="4000" dirty="0">
                <a:solidFill>
                  <a:srgbClr val="FFFFFF"/>
                </a:solidFill>
              </a:rPr>
            </a:br>
            <a:br>
              <a:rPr lang="en-US" sz="4000" dirty="0">
                <a:solidFill>
                  <a:srgbClr val="FFFFFF"/>
                </a:solidFill>
              </a:rPr>
            </a:br>
            <a:r>
              <a:rPr lang="en-US" sz="4000" dirty="0">
                <a:solidFill>
                  <a:srgbClr val="FFFFFF"/>
                </a:solidFill>
              </a:rPr>
              <a:t>Happens </a:t>
            </a:r>
            <a:br>
              <a:rPr lang="en-US" sz="4000" dirty="0">
                <a:solidFill>
                  <a:srgbClr val="FFFFFF"/>
                </a:solidFill>
              </a:rPr>
            </a:br>
            <a:br>
              <a:rPr lang="en-US" sz="4000" dirty="0">
                <a:solidFill>
                  <a:srgbClr val="FFFFFF"/>
                </a:solidFill>
              </a:rPr>
            </a:br>
            <a:r>
              <a:rPr lang="en-US" sz="4000" dirty="0">
                <a:solidFill>
                  <a:srgbClr val="FFFFFF"/>
                </a:solidFill>
              </a:rPr>
              <a:t>     Next?	</a:t>
            </a:r>
          </a:p>
        </p:txBody>
      </p:sp>
      <p:sp>
        <p:nvSpPr>
          <p:cNvPr id="3" name="Content Placeholder 2">
            <a:extLst>
              <a:ext uri="{FF2B5EF4-FFF2-40B4-BE49-F238E27FC236}">
                <a16:creationId xmlns:a16="http://schemas.microsoft.com/office/drawing/2014/main" id="{80E442F8-6C0A-4B5C-BE7F-00F20A84A8DA}"/>
              </a:ext>
            </a:extLst>
          </p:cNvPr>
          <p:cNvSpPr>
            <a:spLocks noGrp="1"/>
          </p:cNvSpPr>
          <p:nvPr>
            <p:ph idx="1"/>
          </p:nvPr>
        </p:nvSpPr>
        <p:spPr>
          <a:xfrm>
            <a:off x="5775158" y="224590"/>
            <a:ext cx="6416077" cy="6464968"/>
          </a:xfrm>
        </p:spPr>
        <p:txBody>
          <a:bodyPr anchor="ctr">
            <a:normAutofit/>
          </a:bodyPr>
          <a:lstStyle/>
          <a:p>
            <a:r>
              <a:rPr lang="en-US" sz="1400" dirty="0"/>
              <a:t>May file application to adjust to US lawful permanent resident status (Form I-485, and ancillary work/travel permissions, I-765, I-131, with G-28s) if lawfully admitted or paroled.</a:t>
            </a:r>
          </a:p>
          <a:p>
            <a:r>
              <a:rPr lang="en-US" sz="1400" dirty="0"/>
              <a:t>Immediate Relative. </a:t>
            </a:r>
          </a:p>
          <a:p>
            <a:r>
              <a:rPr lang="en-US" sz="1400" dirty="0"/>
              <a:t>Preference relative whose parole or admission is still valid when priority date is “current.”  { </a:t>
            </a:r>
            <a:r>
              <a:rPr lang="en-US" sz="1400" i="1" u="sng" dirty="0"/>
              <a:t>See</a:t>
            </a:r>
            <a:r>
              <a:rPr lang="en-US" sz="1400" dirty="0"/>
              <a:t> INA Sec. 245(a), and 8 CFR Sec. 245.1(d)(1). Parolee, where the parole status “has not expired, been revoked or terminated.”}</a:t>
            </a:r>
          </a:p>
          <a:p>
            <a:r>
              <a:rPr lang="en-US" sz="1400" dirty="0"/>
              <a:t>Note: must be in lawful immigration status. See Section 245(a) of the INA.</a:t>
            </a:r>
          </a:p>
          <a:p>
            <a:r>
              <a:rPr lang="en-US" sz="1400" dirty="0"/>
              <a:t>Except for immediate relatives, e.g., US citizen’s spouse, child (under 21), parent. Immediate relatives may have “overstayed” or “illegally worked.”</a:t>
            </a:r>
          </a:p>
          <a:p>
            <a:r>
              <a:rPr lang="en-US" sz="1400" dirty="0"/>
              <a:t>G-28, Notice of Entrance of Appearance as Attorney.</a:t>
            </a:r>
          </a:p>
          <a:p>
            <a:r>
              <a:rPr lang="en-US" sz="1400" dirty="0"/>
              <a:t>I-765 &amp; I-131, Applications for US work &amp; travel authorization.</a:t>
            </a:r>
          </a:p>
          <a:p>
            <a:r>
              <a:rPr lang="en-US" sz="1400" dirty="0"/>
              <a:t>I-864, Affidavit of Support, by petitioning relative.</a:t>
            </a:r>
          </a:p>
          <a:p>
            <a:r>
              <a:rPr lang="en-US" sz="1400" dirty="0"/>
              <a:t>USCIS Filing fees: $1,225.00.</a:t>
            </a:r>
          </a:p>
          <a:p>
            <a:r>
              <a:rPr lang="en-US" sz="1400" dirty="0"/>
              <a:t>No contagious diseases. I-693 medical exam, sealed results, valid for two years if submitted within 60 days.</a:t>
            </a:r>
          </a:p>
          <a:p>
            <a:r>
              <a:rPr lang="en-US" sz="1400" dirty="0"/>
              <a:t>Some criminal history may be a problem – refer to immigration lawyer</a:t>
            </a:r>
          </a:p>
          <a:p>
            <a:r>
              <a:rPr lang="en-US" sz="1400" dirty="0"/>
              <a:t>Not likely to become public charge: Form I-864 Affidavit of Support REQUIRED from US citizen/LPR petitioner.</a:t>
            </a:r>
          </a:p>
          <a:p>
            <a:r>
              <a:rPr lang="en-US" sz="1400" dirty="0"/>
              <a:t>Or, consular process for immigrant visa, after I-130 petition is approved and at US consular post abroad.</a:t>
            </a:r>
          </a:p>
          <a:p>
            <a:endParaRPr lang="en-US" sz="1100" dirty="0"/>
          </a:p>
        </p:txBody>
      </p:sp>
    </p:spTree>
    <p:extLst>
      <p:ext uri="{BB962C8B-B14F-4D97-AF65-F5344CB8AC3E}">
        <p14:creationId xmlns:p14="http://schemas.microsoft.com/office/powerpoint/2010/main" val="36836652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5ADAEBB-BFCC-4CB3-8EDD-A6DDB3C60246}"/>
              </a:ext>
            </a:extLst>
          </p:cNvPr>
          <p:cNvSpPr>
            <a:spLocks noGrp="1"/>
          </p:cNvSpPr>
          <p:nvPr>
            <p:ph type="title"/>
          </p:nvPr>
        </p:nvSpPr>
        <p:spPr>
          <a:xfrm>
            <a:off x="826396" y="586855"/>
            <a:ext cx="4230100" cy="3387497"/>
          </a:xfrm>
        </p:spPr>
        <p:txBody>
          <a:bodyPr anchor="b">
            <a:normAutofit/>
          </a:bodyPr>
          <a:lstStyle/>
          <a:p>
            <a:pPr algn="r"/>
            <a:r>
              <a:rPr lang="en-US" sz="4000">
                <a:solidFill>
                  <a:srgbClr val="FFFFFF"/>
                </a:solidFill>
              </a:rPr>
              <a:t>Employment-Based Petitions for Immigrants</a:t>
            </a:r>
          </a:p>
        </p:txBody>
      </p:sp>
      <p:sp>
        <p:nvSpPr>
          <p:cNvPr id="3" name="Content Placeholder 2">
            <a:extLst>
              <a:ext uri="{FF2B5EF4-FFF2-40B4-BE49-F238E27FC236}">
                <a16:creationId xmlns:a16="http://schemas.microsoft.com/office/drawing/2014/main" id="{77991667-4346-4224-906D-7E230B1D533C}"/>
              </a:ext>
            </a:extLst>
          </p:cNvPr>
          <p:cNvSpPr>
            <a:spLocks noGrp="1"/>
          </p:cNvSpPr>
          <p:nvPr>
            <p:ph idx="1"/>
          </p:nvPr>
        </p:nvSpPr>
        <p:spPr>
          <a:xfrm>
            <a:off x="6503158" y="649480"/>
            <a:ext cx="4862447" cy="5546047"/>
          </a:xfrm>
        </p:spPr>
        <p:txBody>
          <a:bodyPr anchor="ctr">
            <a:normAutofit lnSpcReduction="10000"/>
          </a:bodyPr>
          <a:lstStyle/>
          <a:p>
            <a:r>
              <a:rPr lang="en-US" sz="2000" dirty="0"/>
              <a:t>Worldwide Chargeability is “current” for all employment-based classifications for September, 2021.</a:t>
            </a:r>
          </a:p>
          <a:p>
            <a:r>
              <a:rPr lang="en-US" sz="2000" dirty="0"/>
              <a:t>So, if your client is validly paroled into the USA in September, 2021 and </a:t>
            </a:r>
          </a:p>
          <a:p>
            <a:r>
              <a:rPr lang="en-US" sz="2000" dirty="0"/>
              <a:t>If s/he or his/her employer can file a Petition for Immigrant Worker (Form I-140) in September, 2021, he or she may concurrently file an application for adjustment to employment-based lawful permanent resident (Form I-485), because immigrant visa quota numbers are available.</a:t>
            </a:r>
          </a:p>
          <a:p>
            <a:r>
              <a:rPr lang="en-US" sz="2000" dirty="0"/>
              <a:t>Self-Petition is available to persons of extraordinary ability and to persons whose work is in the US national interest.</a:t>
            </a:r>
          </a:p>
          <a:p>
            <a:r>
              <a:rPr lang="en-US" sz="2000" dirty="0"/>
              <a:t>Again, lawfully admitted or paroled to USA</a:t>
            </a:r>
          </a:p>
          <a:p>
            <a:r>
              <a:rPr lang="en-US" sz="2000" dirty="0"/>
              <a:t>Must be in valid parole period.</a:t>
            </a:r>
          </a:p>
        </p:txBody>
      </p:sp>
    </p:spTree>
    <p:extLst>
      <p:ext uri="{BB962C8B-B14F-4D97-AF65-F5344CB8AC3E}">
        <p14:creationId xmlns:p14="http://schemas.microsoft.com/office/powerpoint/2010/main" val="3689847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F41DA6B-57E7-4F91-A7F5-A99FA743423B}"/>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Why? </a:t>
            </a:r>
            <a:br>
              <a:rPr lang="en-US" sz="4000" dirty="0">
                <a:solidFill>
                  <a:srgbClr val="FFFFFF"/>
                </a:solidFill>
              </a:rPr>
            </a:br>
            <a:br>
              <a:rPr lang="en-US" sz="4000" dirty="0">
                <a:solidFill>
                  <a:srgbClr val="FFFFFF"/>
                </a:solidFill>
              </a:rPr>
            </a:br>
            <a:r>
              <a:rPr lang="en-US" sz="4000" dirty="0">
                <a:solidFill>
                  <a:srgbClr val="FFFFFF"/>
                </a:solidFill>
              </a:rPr>
              <a:t>The Goals of the Parties</a:t>
            </a:r>
          </a:p>
        </p:txBody>
      </p:sp>
      <p:sp>
        <p:nvSpPr>
          <p:cNvPr id="3" name="Content Placeholder 2">
            <a:extLst>
              <a:ext uri="{FF2B5EF4-FFF2-40B4-BE49-F238E27FC236}">
                <a16:creationId xmlns:a16="http://schemas.microsoft.com/office/drawing/2014/main" id="{D8B8E2A0-70CF-414A-8D5C-4DF1CDE1355C}"/>
              </a:ext>
            </a:extLst>
          </p:cNvPr>
          <p:cNvSpPr>
            <a:spLocks noGrp="1"/>
          </p:cNvSpPr>
          <p:nvPr>
            <p:ph idx="1"/>
          </p:nvPr>
        </p:nvSpPr>
        <p:spPr>
          <a:xfrm>
            <a:off x="6503158" y="649480"/>
            <a:ext cx="4862447" cy="5546047"/>
          </a:xfrm>
        </p:spPr>
        <p:txBody>
          <a:bodyPr anchor="ctr">
            <a:normAutofit/>
          </a:bodyPr>
          <a:lstStyle/>
          <a:p>
            <a:pPr marL="0" indent="0">
              <a:buNone/>
            </a:pPr>
            <a:r>
              <a:rPr lang="en-US" sz="2000" dirty="0"/>
              <a:t>The Goals</a:t>
            </a:r>
          </a:p>
          <a:p>
            <a:pPr marL="0" indent="0">
              <a:buNone/>
            </a:pPr>
            <a:endParaRPr lang="en-US" sz="2000" dirty="0"/>
          </a:p>
          <a:p>
            <a:r>
              <a:rPr lang="en-US" sz="2000" dirty="0"/>
              <a:t>Safety</a:t>
            </a:r>
          </a:p>
          <a:p>
            <a:r>
              <a:rPr lang="en-US" sz="2000" dirty="0"/>
              <a:t>Immigration, that is, to come to the USA permanently.</a:t>
            </a:r>
          </a:p>
          <a:p>
            <a:r>
              <a:rPr lang="en-US" sz="2000" dirty="0"/>
              <a:t>Or to temporarily reside in the USA for a specific purpose (study, temporary work assignment, tourism…)</a:t>
            </a:r>
          </a:p>
        </p:txBody>
      </p:sp>
    </p:spTree>
    <p:extLst>
      <p:ext uri="{BB962C8B-B14F-4D97-AF65-F5344CB8AC3E}">
        <p14:creationId xmlns:p14="http://schemas.microsoft.com/office/powerpoint/2010/main" val="4232462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FB56ECE-C24D-4D59-88C3-C47B7AD2EFA1}"/>
              </a:ext>
            </a:extLst>
          </p:cNvPr>
          <p:cNvSpPr>
            <a:spLocks noGrp="1"/>
          </p:cNvSpPr>
          <p:nvPr>
            <p:ph type="title"/>
          </p:nvPr>
        </p:nvSpPr>
        <p:spPr>
          <a:xfrm>
            <a:off x="826396" y="586855"/>
            <a:ext cx="4230100" cy="3387497"/>
          </a:xfrm>
        </p:spPr>
        <p:txBody>
          <a:bodyPr anchor="b">
            <a:normAutofit fontScale="90000"/>
          </a:bodyPr>
          <a:lstStyle/>
          <a:p>
            <a:pPr algn="r"/>
            <a:r>
              <a:rPr lang="en-US" sz="4000" dirty="0">
                <a:solidFill>
                  <a:srgbClr val="FFFFFF"/>
                </a:solidFill>
              </a:rPr>
              <a:t>Why? </a:t>
            </a:r>
            <a:br>
              <a:rPr lang="en-US" sz="4000" dirty="0">
                <a:solidFill>
                  <a:srgbClr val="FFFFFF"/>
                </a:solidFill>
              </a:rPr>
            </a:br>
            <a:br>
              <a:rPr lang="en-US" sz="4000" dirty="0">
                <a:solidFill>
                  <a:srgbClr val="FFFFFF"/>
                </a:solidFill>
              </a:rPr>
            </a:br>
            <a:r>
              <a:rPr lang="en-US" sz="4000" dirty="0">
                <a:solidFill>
                  <a:srgbClr val="FFFFFF"/>
                </a:solidFill>
              </a:rPr>
              <a:t>The Big Picture </a:t>
            </a:r>
            <a:br>
              <a:rPr lang="en-US" sz="4000" dirty="0">
                <a:solidFill>
                  <a:srgbClr val="FFFFFF"/>
                </a:solidFill>
              </a:rPr>
            </a:br>
            <a:br>
              <a:rPr lang="en-US" sz="4000" dirty="0">
                <a:solidFill>
                  <a:srgbClr val="FFFFFF"/>
                </a:solidFill>
              </a:rPr>
            </a:br>
            <a:r>
              <a:rPr lang="en-US" sz="4000" dirty="0">
                <a:solidFill>
                  <a:srgbClr val="FFFFFF"/>
                </a:solidFill>
              </a:rPr>
              <a:t>Principles of </a:t>
            </a:r>
            <a:br>
              <a:rPr lang="en-US" sz="4000" dirty="0">
                <a:solidFill>
                  <a:srgbClr val="FFFFFF"/>
                </a:solidFill>
              </a:rPr>
            </a:br>
            <a:r>
              <a:rPr lang="en-US" sz="4000" dirty="0">
                <a:solidFill>
                  <a:srgbClr val="FFFFFF"/>
                </a:solidFill>
              </a:rPr>
              <a:t>US Immigration Law &amp; Policy	</a:t>
            </a:r>
          </a:p>
        </p:txBody>
      </p:sp>
      <p:sp>
        <p:nvSpPr>
          <p:cNvPr id="3" name="Content Placeholder 2">
            <a:extLst>
              <a:ext uri="{FF2B5EF4-FFF2-40B4-BE49-F238E27FC236}">
                <a16:creationId xmlns:a16="http://schemas.microsoft.com/office/drawing/2014/main" id="{A9872662-E6E2-4AFB-A606-DA553CEE9A07}"/>
              </a:ext>
            </a:extLst>
          </p:cNvPr>
          <p:cNvSpPr>
            <a:spLocks noGrp="1"/>
          </p:cNvSpPr>
          <p:nvPr>
            <p:ph idx="1"/>
          </p:nvPr>
        </p:nvSpPr>
        <p:spPr>
          <a:xfrm>
            <a:off x="6503158" y="649480"/>
            <a:ext cx="4862447" cy="5546047"/>
          </a:xfrm>
        </p:spPr>
        <p:txBody>
          <a:bodyPr anchor="ctr">
            <a:normAutofit/>
          </a:bodyPr>
          <a:lstStyle/>
          <a:p>
            <a:r>
              <a:rPr lang="en-US" sz="2000" dirty="0"/>
              <a:t>Family based application</a:t>
            </a:r>
          </a:p>
          <a:p>
            <a:r>
              <a:rPr lang="en-US" sz="2000" dirty="0"/>
              <a:t>Employment applications</a:t>
            </a:r>
          </a:p>
          <a:p>
            <a:r>
              <a:rPr lang="en-US" sz="2000" dirty="0"/>
              <a:t>Humanitarian</a:t>
            </a:r>
          </a:p>
          <a:p>
            <a:pPr lvl="1"/>
            <a:r>
              <a:rPr lang="en-US" sz="1600" dirty="0"/>
              <a:t>Special Immigrant Visa for Afghan Translators/Interpreters </a:t>
            </a:r>
          </a:p>
          <a:p>
            <a:pPr lvl="1"/>
            <a:r>
              <a:rPr lang="en-US" sz="1600" dirty="0"/>
              <a:t>Priority Refugees and Asylees</a:t>
            </a:r>
          </a:p>
        </p:txBody>
      </p:sp>
    </p:spTree>
    <p:extLst>
      <p:ext uri="{BB962C8B-B14F-4D97-AF65-F5344CB8AC3E}">
        <p14:creationId xmlns:p14="http://schemas.microsoft.com/office/powerpoint/2010/main" val="2647302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005D2C3-4FA1-4DE3-ABB2-F0C9974807C7}"/>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What? </a:t>
            </a:r>
            <a:br>
              <a:rPr lang="en-US" sz="4000" dirty="0">
                <a:solidFill>
                  <a:srgbClr val="FFFFFF"/>
                </a:solidFill>
              </a:rPr>
            </a:br>
            <a:br>
              <a:rPr lang="en-US" sz="4000" dirty="0">
                <a:solidFill>
                  <a:srgbClr val="FFFFFF"/>
                </a:solidFill>
              </a:rPr>
            </a:br>
            <a:r>
              <a:rPr lang="en-US" sz="4000" dirty="0">
                <a:solidFill>
                  <a:srgbClr val="FFFFFF"/>
                </a:solidFill>
              </a:rPr>
              <a:t>Visas, Paroles, Refugees, Asylees </a:t>
            </a:r>
          </a:p>
        </p:txBody>
      </p:sp>
      <p:sp>
        <p:nvSpPr>
          <p:cNvPr id="3" name="Content Placeholder 2">
            <a:extLst>
              <a:ext uri="{FF2B5EF4-FFF2-40B4-BE49-F238E27FC236}">
                <a16:creationId xmlns:a16="http://schemas.microsoft.com/office/drawing/2014/main" id="{7E7BECBD-B944-4CD6-BE7C-8E67A4841421}"/>
              </a:ext>
            </a:extLst>
          </p:cNvPr>
          <p:cNvSpPr>
            <a:spLocks noGrp="1"/>
          </p:cNvSpPr>
          <p:nvPr>
            <p:ph idx="1"/>
          </p:nvPr>
        </p:nvSpPr>
        <p:spPr>
          <a:xfrm>
            <a:off x="6503158" y="649480"/>
            <a:ext cx="4862447" cy="5546047"/>
          </a:xfrm>
        </p:spPr>
        <p:txBody>
          <a:bodyPr anchor="ctr">
            <a:normAutofit/>
          </a:bodyPr>
          <a:lstStyle/>
          <a:p>
            <a:r>
              <a:rPr lang="en-US" sz="1700"/>
              <a:t>Visa – Preclearance by US State Department and permission to travel to the USA for a purpose and to request US admission.</a:t>
            </a:r>
          </a:p>
          <a:p>
            <a:r>
              <a:rPr lang="en-US" sz="1700"/>
              <a:t>Immigrant Visa- Preclearance by State Department to come to the USA permanently, also known as permanent resident visa or green card.</a:t>
            </a:r>
          </a:p>
          <a:p>
            <a:r>
              <a:rPr lang="en-US" sz="1700"/>
              <a:t>Parole- Discretionary grant of permission to enter the United States temporarily.</a:t>
            </a:r>
          </a:p>
          <a:p>
            <a:r>
              <a:rPr lang="en-US" sz="1700"/>
              <a:t>Refugee- One unable or unwilling to return to his country because of a well-founded fear of persecution based on his or her race, religion, nationality, membership in a particular social group or political opinion.</a:t>
            </a:r>
          </a:p>
          <a:p>
            <a:r>
              <a:rPr lang="en-US" sz="1700"/>
              <a:t>Asylee – A person granted asylum. Asylum is a status sought by a person physically present in the US who has a well-founded fear of persecution based on his/her race, religion, social group or political opinion.</a:t>
            </a:r>
          </a:p>
        </p:txBody>
      </p:sp>
    </p:spTree>
    <p:extLst>
      <p:ext uri="{BB962C8B-B14F-4D97-AF65-F5344CB8AC3E}">
        <p14:creationId xmlns:p14="http://schemas.microsoft.com/office/powerpoint/2010/main" val="1781039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6D3A692-67D7-4D93-BE2E-E6950B3B9596}"/>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What? </a:t>
            </a:r>
            <a:br>
              <a:rPr lang="en-US" sz="4000" dirty="0">
                <a:solidFill>
                  <a:srgbClr val="FFFFFF"/>
                </a:solidFill>
              </a:rPr>
            </a:br>
            <a:br>
              <a:rPr lang="en-US" sz="4000" dirty="0">
                <a:solidFill>
                  <a:srgbClr val="FFFFFF"/>
                </a:solidFill>
              </a:rPr>
            </a:br>
            <a:r>
              <a:rPr lang="en-US" sz="4000" dirty="0">
                <a:solidFill>
                  <a:srgbClr val="FFFFFF"/>
                </a:solidFill>
              </a:rPr>
              <a:t>Sources</a:t>
            </a:r>
          </a:p>
        </p:txBody>
      </p:sp>
      <p:sp>
        <p:nvSpPr>
          <p:cNvPr id="3" name="Content Placeholder 2">
            <a:extLst>
              <a:ext uri="{FF2B5EF4-FFF2-40B4-BE49-F238E27FC236}">
                <a16:creationId xmlns:a16="http://schemas.microsoft.com/office/drawing/2014/main" id="{3B5EDC59-965A-4E26-A0CC-E9101B978CAE}"/>
              </a:ext>
            </a:extLst>
          </p:cNvPr>
          <p:cNvSpPr>
            <a:spLocks noGrp="1"/>
          </p:cNvSpPr>
          <p:nvPr>
            <p:ph idx="1"/>
          </p:nvPr>
        </p:nvSpPr>
        <p:spPr>
          <a:xfrm>
            <a:off x="6503158" y="649480"/>
            <a:ext cx="4862447" cy="5546047"/>
          </a:xfrm>
        </p:spPr>
        <p:txBody>
          <a:bodyPr anchor="ctr">
            <a:normAutofit/>
          </a:bodyPr>
          <a:lstStyle/>
          <a:p>
            <a:r>
              <a:rPr lang="en-US" sz="2000" dirty="0"/>
              <a:t>The Immigration and Nationality Act [8 USC 1101  et seq.]</a:t>
            </a:r>
          </a:p>
          <a:p>
            <a:r>
              <a:rPr lang="en-US" sz="2000" dirty="0"/>
              <a:t>The Implementing Regulations</a:t>
            </a:r>
          </a:p>
          <a:p>
            <a:r>
              <a:rPr lang="en-US" sz="2000" dirty="0"/>
              <a:t>Code of Federal Regulations</a:t>
            </a:r>
          </a:p>
          <a:p>
            <a:r>
              <a:rPr lang="en-US" sz="2000" dirty="0"/>
              <a:t>Title 6, Homeland Security</a:t>
            </a:r>
          </a:p>
          <a:p>
            <a:r>
              <a:rPr lang="en-US" sz="2000" dirty="0"/>
              <a:t>Title 8, Aliens and Nationality</a:t>
            </a:r>
          </a:p>
          <a:p>
            <a:r>
              <a:rPr lang="en-US" sz="2000" dirty="0"/>
              <a:t>Title 20, Employees’ Benefits</a:t>
            </a:r>
          </a:p>
          <a:p>
            <a:r>
              <a:rPr lang="en-US" sz="2000" dirty="0"/>
              <a:t>Title 22, Foreign Relations</a:t>
            </a:r>
          </a:p>
          <a:p>
            <a:r>
              <a:rPr lang="en-US" sz="2000" dirty="0"/>
              <a:t>And Titles 28, Judicial Administration &amp; 42, Public Health</a:t>
            </a:r>
          </a:p>
          <a:p>
            <a:r>
              <a:rPr lang="en-US" sz="2000" dirty="0"/>
              <a:t>Agency Handbooks- the USDOS Foreign Affairs Manual  - https://fam.state.gov/  </a:t>
            </a:r>
          </a:p>
          <a:p>
            <a:r>
              <a:rPr lang="en-US" sz="2000" dirty="0"/>
              <a:t>USCIS Adjudicator’s Field Manual - https://www.uscis.gov/policy-manual</a:t>
            </a:r>
          </a:p>
        </p:txBody>
      </p:sp>
    </p:spTree>
    <p:extLst>
      <p:ext uri="{BB962C8B-B14F-4D97-AF65-F5344CB8AC3E}">
        <p14:creationId xmlns:p14="http://schemas.microsoft.com/office/powerpoint/2010/main" val="240935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11736E9-7915-45C6-BDA7-773A9539BD66}"/>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Who? </a:t>
            </a:r>
            <a:br>
              <a:rPr lang="en-US" sz="4000" dirty="0">
                <a:solidFill>
                  <a:srgbClr val="FFFFFF"/>
                </a:solidFill>
              </a:rPr>
            </a:br>
            <a:br>
              <a:rPr lang="en-US" sz="4000" dirty="0">
                <a:solidFill>
                  <a:srgbClr val="FFFFFF"/>
                </a:solidFill>
              </a:rPr>
            </a:br>
            <a:r>
              <a:rPr lang="en-US" sz="4000" dirty="0">
                <a:solidFill>
                  <a:srgbClr val="FFFFFF"/>
                </a:solidFill>
              </a:rPr>
              <a:t>The Agencies	</a:t>
            </a:r>
          </a:p>
        </p:txBody>
      </p:sp>
      <p:sp>
        <p:nvSpPr>
          <p:cNvPr id="3" name="Content Placeholder 2">
            <a:extLst>
              <a:ext uri="{FF2B5EF4-FFF2-40B4-BE49-F238E27FC236}">
                <a16:creationId xmlns:a16="http://schemas.microsoft.com/office/drawing/2014/main" id="{B8170373-DE9B-49E8-A1FE-C0E36501380B}"/>
              </a:ext>
            </a:extLst>
          </p:cNvPr>
          <p:cNvSpPr>
            <a:spLocks noGrp="1"/>
          </p:cNvSpPr>
          <p:nvPr>
            <p:ph idx="1"/>
          </p:nvPr>
        </p:nvSpPr>
        <p:spPr>
          <a:xfrm>
            <a:off x="6503158" y="649480"/>
            <a:ext cx="4862447" cy="5546047"/>
          </a:xfrm>
        </p:spPr>
        <p:txBody>
          <a:bodyPr anchor="ctr">
            <a:normAutofit/>
          </a:bodyPr>
          <a:lstStyle/>
          <a:p>
            <a:r>
              <a:rPr lang="en-US" sz="2000" dirty="0"/>
              <a:t>US Department of State at US Consular Posts outside the USA.</a:t>
            </a:r>
          </a:p>
          <a:p>
            <a:pPr lvl="1"/>
            <a:r>
              <a:rPr lang="en-US" sz="1600" dirty="0"/>
              <a:t>Embassies and Consulates</a:t>
            </a:r>
          </a:p>
          <a:p>
            <a:r>
              <a:rPr lang="en-US" sz="2000" dirty="0"/>
              <a:t>US Customs and Border Protection at the US border points.</a:t>
            </a:r>
          </a:p>
          <a:p>
            <a:pPr lvl="1"/>
            <a:r>
              <a:rPr lang="en-US" sz="1600" dirty="0"/>
              <a:t>Some located in foreign countries</a:t>
            </a:r>
          </a:p>
          <a:p>
            <a:r>
              <a:rPr lang="en-US" sz="2000" dirty="0"/>
              <a:t>US Citizenship &amp; Immigration Services, which adjudicates petitions and applications for benefits under the US immigration laws.</a:t>
            </a:r>
          </a:p>
          <a:p>
            <a:r>
              <a:rPr lang="en-US" sz="2000" dirty="0"/>
              <a:t>Also US Immigration Customs Enforcement and US Department of Labor </a:t>
            </a:r>
          </a:p>
        </p:txBody>
      </p:sp>
    </p:spTree>
    <p:extLst>
      <p:ext uri="{BB962C8B-B14F-4D97-AF65-F5344CB8AC3E}">
        <p14:creationId xmlns:p14="http://schemas.microsoft.com/office/powerpoint/2010/main" val="1172322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44A38EB-C7EF-4E09-8613-7BFFC176AC81}"/>
              </a:ext>
            </a:extLst>
          </p:cNvPr>
          <p:cNvSpPr>
            <a:spLocks noGrp="1"/>
          </p:cNvSpPr>
          <p:nvPr>
            <p:ph type="title"/>
          </p:nvPr>
        </p:nvSpPr>
        <p:spPr>
          <a:xfrm>
            <a:off x="826396" y="586855"/>
            <a:ext cx="4230100" cy="3387497"/>
          </a:xfrm>
        </p:spPr>
        <p:txBody>
          <a:bodyPr anchor="b">
            <a:normAutofit fontScale="90000"/>
          </a:bodyPr>
          <a:lstStyle/>
          <a:p>
            <a:pPr algn="r"/>
            <a:r>
              <a:rPr lang="en-US" sz="4000" dirty="0">
                <a:solidFill>
                  <a:srgbClr val="FFFFFF"/>
                </a:solidFill>
              </a:rPr>
              <a:t>Family-Based Immigrant Visa</a:t>
            </a:r>
            <a:br>
              <a:rPr lang="en-US" sz="4000" dirty="0">
                <a:solidFill>
                  <a:srgbClr val="FFFFFF"/>
                </a:solidFill>
              </a:rPr>
            </a:br>
            <a:br>
              <a:rPr lang="en-US" sz="4000" dirty="0">
                <a:solidFill>
                  <a:srgbClr val="FFFFFF"/>
                </a:solidFill>
              </a:rPr>
            </a:br>
            <a:r>
              <a:rPr lang="en-US" sz="4000" dirty="0">
                <a:solidFill>
                  <a:srgbClr val="FFFFFF"/>
                </a:solidFill>
              </a:rPr>
              <a:t>Not Subject to Quota:</a:t>
            </a:r>
            <a:br>
              <a:rPr lang="en-US" sz="4000" dirty="0">
                <a:solidFill>
                  <a:srgbClr val="FFFFFF"/>
                </a:solidFill>
              </a:rPr>
            </a:br>
            <a:r>
              <a:rPr lang="en-US" sz="4000" dirty="0">
                <a:solidFill>
                  <a:srgbClr val="FFFFFF"/>
                </a:solidFill>
              </a:rPr>
              <a:t>  </a:t>
            </a:r>
            <a:br>
              <a:rPr lang="en-US" sz="4000" dirty="0">
                <a:solidFill>
                  <a:srgbClr val="FFFFFF"/>
                </a:solidFill>
              </a:rPr>
            </a:br>
            <a:r>
              <a:rPr lang="en-US" sz="4000" dirty="0">
                <a:solidFill>
                  <a:srgbClr val="FFFFFF"/>
                </a:solidFill>
              </a:rPr>
              <a:t>Immediate Relatives		</a:t>
            </a:r>
          </a:p>
        </p:txBody>
      </p:sp>
      <p:sp>
        <p:nvSpPr>
          <p:cNvPr id="3" name="Content Placeholder 2">
            <a:extLst>
              <a:ext uri="{FF2B5EF4-FFF2-40B4-BE49-F238E27FC236}">
                <a16:creationId xmlns:a16="http://schemas.microsoft.com/office/drawing/2014/main" id="{D1D9D990-FC27-4038-8D90-14420DE76C5D}"/>
              </a:ext>
            </a:extLst>
          </p:cNvPr>
          <p:cNvSpPr>
            <a:spLocks noGrp="1"/>
          </p:cNvSpPr>
          <p:nvPr>
            <p:ph idx="1"/>
          </p:nvPr>
        </p:nvSpPr>
        <p:spPr>
          <a:xfrm>
            <a:off x="6503158" y="649480"/>
            <a:ext cx="4862447" cy="5546047"/>
          </a:xfrm>
        </p:spPr>
        <p:txBody>
          <a:bodyPr anchor="ctr">
            <a:normAutofit/>
          </a:bodyPr>
          <a:lstStyle/>
          <a:p>
            <a:r>
              <a:rPr lang="en-US" sz="2000" dirty="0"/>
              <a:t>Spouse of US citizen is an immediate relative.</a:t>
            </a:r>
          </a:p>
          <a:p>
            <a:r>
              <a:rPr lang="en-US" sz="2000" dirty="0"/>
              <a:t>Parent of a US citizen is an immediate relative.</a:t>
            </a:r>
          </a:p>
          <a:p>
            <a:r>
              <a:rPr lang="en-US" sz="2000" dirty="0"/>
              <a:t>Child of a US citizen is an immediate relative.</a:t>
            </a:r>
          </a:p>
          <a:p>
            <a:r>
              <a:rPr lang="en-US" sz="2000" dirty="0"/>
              <a:t>Immediate relatives of US citizens are not subject to the immigrant visa quota.</a:t>
            </a:r>
          </a:p>
          <a:p>
            <a:r>
              <a:rPr lang="en-US" sz="2000" dirty="0"/>
              <a:t>Immediate relatives of US citizens may file for adjustment to US permanent resident status (green card) within the USA if they have been admitted or paroled, (but not if they entered the USA without inspection.)</a:t>
            </a:r>
          </a:p>
        </p:txBody>
      </p:sp>
    </p:spTree>
    <p:extLst>
      <p:ext uri="{BB962C8B-B14F-4D97-AF65-F5344CB8AC3E}">
        <p14:creationId xmlns:p14="http://schemas.microsoft.com/office/powerpoint/2010/main" val="1189943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EBAF364-47A4-4F2A-A2C8-37F700395C80}"/>
              </a:ext>
            </a:extLst>
          </p:cNvPr>
          <p:cNvSpPr>
            <a:spLocks noGrp="1"/>
          </p:cNvSpPr>
          <p:nvPr>
            <p:ph type="title"/>
          </p:nvPr>
        </p:nvSpPr>
        <p:spPr>
          <a:xfrm>
            <a:off x="826396" y="586855"/>
            <a:ext cx="4230100" cy="3387497"/>
          </a:xfrm>
        </p:spPr>
        <p:txBody>
          <a:bodyPr anchor="b">
            <a:normAutofit fontScale="90000"/>
          </a:bodyPr>
          <a:lstStyle/>
          <a:p>
            <a:pPr algn="r"/>
            <a:r>
              <a:rPr lang="en-US" sz="4000" dirty="0">
                <a:solidFill>
                  <a:srgbClr val="FFFFFF"/>
                </a:solidFill>
              </a:rPr>
              <a:t>How? </a:t>
            </a:r>
            <a:br>
              <a:rPr lang="en-US" sz="4000" dirty="0">
                <a:solidFill>
                  <a:srgbClr val="FFFFFF"/>
                </a:solidFill>
              </a:rPr>
            </a:br>
            <a:br>
              <a:rPr lang="en-US" sz="4000" dirty="0">
                <a:solidFill>
                  <a:srgbClr val="FFFFFF"/>
                </a:solidFill>
              </a:rPr>
            </a:br>
            <a:r>
              <a:rPr lang="en-US" sz="4000" dirty="0">
                <a:solidFill>
                  <a:srgbClr val="FFFFFF"/>
                </a:solidFill>
              </a:rPr>
              <a:t>The Norm:  </a:t>
            </a:r>
            <a:br>
              <a:rPr lang="en-US" sz="4000" dirty="0">
                <a:solidFill>
                  <a:srgbClr val="FFFFFF"/>
                </a:solidFill>
              </a:rPr>
            </a:br>
            <a:br>
              <a:rPr lang="en-US" sz="4000" dirty="0">
                <a:solidFill>
                  <a:srgbClr val="FFFFFF"/>
                </a:solidFill>
              </a:rPr>
            </a:br>
            <a:r>
              <a:rPr lang="en-US" sz="4000" dirty="0">
                <a:solidFill>
                  <a:srgbClr val="FFFFFF"/>
                </a:solidFill>
              </a:rPr>
              <a:t>Immigrant Visa </a:t>
            </a:r>
            <a:br>
              <a:rPr lang="en-US" sz="4000" dirty="0">
                <a:solidFill>
                  <a:srgbClr val="FFFFFF"/>
                </a:solidFill>
              </a:rPr>
            </a:br>
            <a:br>
              <a:rPr lang="en-US" sz="4000" dirty="0">
                <a:solidFill>
                  <a:srgbClr val="FFFFFF"/>
                </a:solidFill>
              </a:rPr>
            </a:br>
            <a:r>
              <a:rPr lang="en-US" sz="4000" dirty="0">
                <a:solidFill>
                  <a:srgbClr val="FFFFFF"/>
                </a:solidFill>
              </a:rPr>
              <a:t>Priority System</a:t>
            </a:r>
          </a:p>
        </p:txBody>
      </p:sp>
      <p:sp>
        <p:nvSpPr>
          <p:cNvPr id="3" name="Content Placeholder 2">
            <a:extLst>
              <a:ext uri="{FF2B5EF4-FFF2-40B4-BE49-F238E27FC236}">
                <a16:creationId xmlns:a16="http://schemas.microsoft.com/office/drawing/2014/main" id="{962637B2-EE7D-49B9-9CF5-BC9C0C4C86CF}"/>
              </a:ext>
            </a:extLst>
          </p:cNvPr>
          <p:cNvSpPr>
            <a:spLocks noGrp="1"/>
          </p:cNvSpPr>
          <p:nvPr>
            <p:ph idx="1"/>
          </p:nvPr>
        </p:nvSpPr>
        <p:spPr>
          <a:xfrm>
            <a:off x="6503158" y="649480"/>
            <a:ext cx="4862447" cy="5546047"/>
          </a:xfrm>
        </p:spPr>
        <p:txBody>
          <a:bodyPr anchor="ctr">
            <a:normAutofit/>
          </a:bodyPr>
          <a:lstStyle/>
          <a:p>
            <a:r>
              <a:rPr lang="en-US" sz="2000" dirty="0"/>
              <a:t>The USA has established a quota of immigrant visas distributed in a fiscal year. </a:t>
            </a:r>
          </a:p>
          <a:p>
            <a:r>
              <a:rPr lang="en-US" sz="2000" dirty="0"/>
              <a:t>The immigrant visa quota numbers are distributed by immigrant priority classification.</a:t>
            </a:r>
          </a:p>
          <a:p>
            <a:r>
              <a:rPr lang="en-US" sz="2000" dirty="0"/>
              <a:t>Family-Based Immigrant Visa Priority Classifications VERSUS IMMEDIATE RELATIVES</a:t>
            </a:r>
          </a:p>
          <a:p>
            <a:pPr marL="0" indent="0">
              <a:buNone/>
            </a:pPr>
            <a:r>
              <a:rPr lang="en-US" sz="2000" dirty="0"/>
              <a:t>AND</a:t>
            </a:r>
          </a:p>
          <a:p>
            <a:r>
              <a:rPr lang="en-US" sz="2000" dirty="0"/>
              <a:t>Employment-Based Immigrant Classifications.</a:t>
            </a:r>
          </a:p>
          <a:p>
            <a:r>
              <a:rPr lang="en-US" sz="2000" dirty="0"/>
              <a:t>The Special Immigrant Visa for Afghan Interpreters are limited to 50 per fiscal year. </a:t>
            </a:r>
          </a:p>
          <a:p>
            <a:pPr marL="0" indent="0">
              <a:buNone/>
            </a:pPr>
            <a:endParaRPr lang="en-US" sz="2000" dirty="0"/>
          </a:p>
          <a:p>
            <a:endParaRPr lang="en-US" sz="2000" dirty="0"/>
          </a:p>
        </p:txBody>
      </p:sp>
    </p:spTree>
    <p:extLst>
      <p:ext uri="{BB962C8B-B14F-4D97-AF65-F5344CB8AC3E}">
        <p14:creationId xmlns:p14="http://schemas.microsoft.com/office/powerpoint/2010/main" val="25302929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376</TotalTime>
  <Words>3049</Words>
  <Application>Microsoft Office PowerPoint</Application>
  <PresentationFormat>Widescreen</PresentationFormat>
  <Paragraphs>344</Paragraphs>
  <Slides>29</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29</vt:i4>
      </vt:variant>
    </vt:vector>
  </HeadingPairs>
  <TitlesOfParts>
    <vt:vector size="35" baseType="lpstr">
      <vt:lpstr>Arial</vt:lpstr>
      <vt:lpstr>Calibri</vt:lpstr>
      <vt:lpstr>Calibri Light</vt:lpstr>
      <vt:lpstr>Times New Roman</vt:lpstr>
      <vt:lpstr>Office Theme</vt:lpstr>
      <vt:lpstr>Office Theme</vt:lpstr>
      <vt:lpstr>Basic Training in Immigration Law &amp; Procedure for Afghan Taskforce, AILA New England</vt:lpstr>
      <vt:lpstr>Who?   The Parties </vt:lpstr>
      <vt:lpstr>Why?   The Goals of the Parties</vt:lpstr>
      <vt:lpstr>Why?   The Big Picture   Principles of  US Immigration Law &amp; Policy </vt:lpstr>
      <vt:lpstr>What?   Visas, Paroles, Refugees, Asylees </vt:lpstr>
      <vt:lpstr>What?   Sources</vt:lpstr>
      <vt:lpstr>Who?   The Agencies </vt:lpstr>
      <vt:lpstr>Family-Based Immigrant Visa  Not Subject to Quota:    Immediate Relatives  </vt:lpstr>
      <vt:lpstr>How?   The Norm:    Immigrant Visa   Priority System</vt:lpstr>
      <vt:lpstr>Family Based  Immigrant Visa  Not Subject to Quota:   Baby of a  Lawful Permanent Resident  Born Abroad </vt:lpstr>
      <vt:lpstr>Visa Bulletin September 2021 See also http://travel.state.gov “visa bulletin”</vt:lpstr>
      <vt:lpstr>Visa Bulletin September 2021 See also http://travel.state.gov “visa bulletin”</vt:lpstr>
      <vt:lpstr>Family-Based Immigrant Visa:  Adult Sons/ Daughters        of US Citizens   </vt:lpstr>
      <vt:lpstr>Family-Based Immigrant Visa  Brothers &amp; Sisters of US Citizens  </vt:lpstr>
      <vt:lpstr>Family-Based Immigrant Visa  LPR May Petition Spouse  &amp; Minor Child,  F-2A</vt:lpstr>
      <vt:lpstr>Family-Based  Immigrant Visa   Lawful Permanent Resident May Petition for Unmarried Sons and Daughters over 21,  F-2B </vt:lpstr>
      <vt:lpstr>How?   The Norm:    Temporary Visas, too</vt:lpstr>
      <vt:lpstr>How?   The Exception:   Humanitarian Parole</vt:lpstr>
      <vt:lpstr>How?  US CIS Forms Important to Today’s Training </vt:lpstr>
      <vt:lpstr>How?   Three or Four Steps</vt:lpstr>
      <vt:lpstr>Humanitarian Parole for Afghans</vt:lpstr>
      <vt:lpstr>Humanitarian Parole for Afghans</vt:lpstr>
      <vt:lpstr>My Client Was Paroled Into the United States! </vt:lpstr>
      <vt:lpstr>Filing Family-Based Petition  &amp; Green Card Application </vt:lpstr>
      <vt:lpstr>The I-130 Petition  </vt:lpstr>
      <vt:lpstr>Form I-130  Supporting Documents</vt:lpstr>
      <vt:lpstr>Form I-130  Documents:   Evidence of the Family  Relationship </vt:lpstr>
      <vt:lpstr>What   Happens        Next? </vt:lpstr>
      <vt:lpstr>Employment-Based Petitions for Immigrants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Screening eligibility and tips for an effective NIW application</dc:title>
  <dc:creator>Sparages, Narge</dc:creator>
  <cp:lastModifiedBy>Annelise Araujo</cp:lastModifiedBy>
  <cp:revision>20</cp:revision>
  <cp:lastPrinted>2021-08-26T16:08:55Z</cp:lastPrinted>
  <dcterms:created xsi:type="dcterms:W3CDTF">2021-03-16T01:19:45Z</dcterms:created>
  <dcterms:modified xsi:type="dcterms:W3CDTF">2021-08-26T21:23:34Z</dcterms:modified>
</cp:coreProperties>
</file>